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24" r:id="rId2"/>
    <p:sldId id="1025" r:id="rId3"/>
    <p:sldId id="1026" r:id="rId4"/>
    <p:sldId id="1027" r:id="rId5"/>
    <p:sldId id="785" r:id="rId6"/>
    <p:sldId id="1028" r:id="rId7"/>
    <p:sldId id="1029" r:id="rId8"/>
    <p:sldId id="1030" r:id="rId9"/>
    <p:sldId id="1031" r:id="rId10"/>
    <p:sldId id="1032" r:id="rId11"/>
    <p:sldId id="1016" r:id="rId12"/>
    <p:sldId id="1034" r:id="rId13"/>
    <p:sldId id="1035" r:id="rId14"/>
    <p:sldId id="1036" r:id="rId15"/>
    <p:sldId id="1037" r:id="rId16"/>
    <p:sldId id="1038" r:id="rId17"/>
    <p:sldId id="1039" r:id="rId18"/>
    <p:sldId id="1040" r:id="rId19"/>
  </p:sldIdLst>
  <p:sldSz cx="13004800" cy="9753600"/>
  <p:notesSz cx="6888163" cy="10020300"/>
  <p:defaultTextStyle>
    <a:defPPr>
      <a:defRPr lang="de-DE"/>
    </a:defPPr>
    <a:lvl1pPr algn="l" defTabSz="58420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5950" autoAdjust="0"/>
  </p:normalViewPr>
  <p:slideViewPr>
    <p:cSldViewPr snapToGrid="0" snapToObjects="1">
      <p:cViewPr varScale="1">
        <p:scale>
          <a:sx n="45" d="100"/>
          <a:sy n="45" d="100"/>
        </p:scale>
        <p:origin x="66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60" cy="50317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363" y="1"/>
            <a:ext cx="2984160" cy="503178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7BF34-C3B4-4168-902E-1E012D3A2633}" type="datetimeFigureOut">
              <a:rPr lang="en-IE"/>
              <a:pPr>
                <a:defRPr/>
              </a:pPr>
              <a:t>20/09/2021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4160" cy="503178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363" y="9517122"/>
            <a:ext cx="2984160" cy="503178"/>
          </a:xfrm>
          <a:prstGeom prst="rect">
            <a:avLst/>
          </a:prstGeom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anose="020F0502020204030204" pitchFamily="34" charset="0"/>
                <a:cs typeface="Helvetica Light"/>
              </a:defRPr>
            </a:lvl1pPr>
          </a:lstStyle>
          <a:p>
            <a:fld id="{57EF9761-1DEC-49F7-8844-524B5B5269B5}" type="slidenum">
              <a:rPr lang="en-IE" altLang="de-DE"/>
              <a:pPr/>
              <a:t>‹#›</a:t>
            </a:fld>
            <a:endParaRPr lang="en-IE" altLang="de-DE"/>
          </a:p>
        </p:txBody>
      </p:sp>
    </p:spTree>
    <p:extLst>
      <p:ext uri="{BB962C8B-B14F-4D97-AF65-F5344CB8AC3E}">
        <p14:creationId xmlns:p14="http://schemas.microsoft.com/office/powerpoint/2010/main" val="411510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72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7" name="Shape 73"/>
          <p:cNvSpPr>
            <a:spLocks noGrp="1"/>
          </p:cNvSpPr>
          <p:nvPr>
            <p:ph type="body" sz="quarter" idx="1"/>
          </p:nvPr>
        </p:nvSpPr>
        <p:spPr bwMode="auto">
          <a:xfrm>
            <a:off x="918203" y="4759362"/>
            <a:ext cx="5051757" cy="45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7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>
              <a:defRPr sz="1800"/>
            </a:pPr>
            <a:r>
              <a:rPr lang="tr-TR" dirty="0"/>
              <a:t>Fiziksel ve kimyasal reaksiyonları birlikte kullanarak etki alanına giren herhangi bir mikro organizmayı mili saniyeler içerisinde tahrip eder. </a:t>
            </a:r>
            <a:endParaRPr lang="en-IE" dirty="0"/>
          </a:p>
          <a:p>
            <a:pPr lvl="0">
              <a:defRPr sz="1800"/>
            </a:pPr>
            <a:r>
              <a:rPr lang="tr-TR" dirty="0"/>
              <a:t>Plazma alanında oluşan bu reaksiyonlara dair tanıtımın ilerleyen bölümünde yer alacak elektronik mikroskop taramaları yer almaktadır.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78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jpg" descr="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8"/>
          <p:cNvSpPr/>
          <p:nvPr/>
        </p:nvSpPr>
        <p:spPr>
          <a:xfrm>
            <a:off x="581025" y="8816975"/>
            <a:ext cx="6716713" cy="412750"/>
          </a:xfrm>
          <a:prstGeom prst="rect">
            <a:avLst/>
          </a:prstGeom>
          <a:ln w="12700">
            <a:miter lim="400000"/>
          </a:ln>
          <a:extLst/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ts val="1200"/>
              </a:lnSpc>
              <a:defRPr sz="1400" i="1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i="0">
                <a:solidFill>
                  <a:srgbClr val="000000"/>
                </a:solidFill>
                <a:uFillTx/>
              </a:defRPr>
            </a:pPr>
            <a:r>
              <a:rPr kern="0" dirty="0"/>
              <a:t>This document is confidential. No part of this document may be disclosed in any manner to a third party without the prior written consent of Novaerus Group Ltd.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33400" y="2121148"/>
            <a:ext cx="11938000" cy="1688852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71252682"/>
      </p:ext>
    </p:extLst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 descr="Novaerus footer_Foo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097963"/>
            <a:ext cx="130302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Copy of Novaerus_elec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13" y="201613"/>
            <a:ext cx="8270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-444500" defTabSz="584200">
              <a:spcBef>
                <a:spcPts val="4200"/>
              </a:spcBef>
              <a:buSzPct val="75000"/>
              <a:buFontTx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SzPct val="75000"/>
              <a:buFontTx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98582932"/>
      </p:ext>
    </p:extLst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 descr="Novaerus footer_Foo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3363"/>
            <a:ext cx="13004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57"/>
          <p:cNvSpPr>
            <a:spLocks noChangeShapeType="1"/>
          </p:cNvSpPr>
          <p:nvPr/>
        </p:nvSpPr>
        <p:spPr bwMode="auto">
          <a:xfrm>
            <a:off x="355600" y="1181100"/>
            <a:ext cx="12228513" cy="0"/>
          </a:xfrm>
          <a:prstGeom prst="line">
            <a:avLst/>
          </a:prstGeom>
          <a:noFill/>
          <a:ln w="1270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023" tIns="65023" rIns="65023" bIns="65023"/>
          <a:lstStyle/>
          <a:p>
            <a:endParaRPr lang="de-DE"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341156" y="-1"/>
            <a:ext cx="8910262" cy="1383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595959"/>
                </a:solidFill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5" name="Shape 59"/>
          <p:cNvSpPr>
            <a:spLocks noGrp="1"/>
          </p:cNvSpPr>
          <p:nvPr>
            <p:ph type="sldNum" sz="quarter" idx="10"/>
          </p:nvPr>
        </p:nvSpPr>
        <p:spPr>
          <a:xfrm>
            <a:off x="9705975" y="8699500"/>
            <a:ext cx="3035300" cy="277813"/>
          </a:xfrm>
        </p:spPr>
        <p:txBody>
          <a:bodyPr lIns="64944" tIns="64944" rIns="64944" bIns="64944"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16DC2CD-A166-4C09-90B3-5AA74398F9D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4150447"/>
      </p:ext>
    </p:extLst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46" tIns="65023" rIns="130046" bIns="65023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 fontAlgn="auto">
              <a:spcBef>
                <a:spcPts val="0"/>
              </a:spcBef>
              <a:spcAft>
                <a:spcPts val="0"/>
              </a:spcAft>
              <a:defRPr kern="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110663"/>
            <a:ext cx="3033712" cy="3778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B4FA9FC5-6829-412A-9696-0DD37AA14EFD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9497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650875" y="130175"/>
            <a:ext cx="117030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65023" tIns="65023" rIns="65023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747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65023" tIns="65023" rIns="65023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de-DE" altLang="de-DE" smtClean="0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de-DE" altLang="de-DE" smtClean="0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de-DE" altLang="de-DE" smtClean="0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de-DE" altLang="de-DE" smtClean="0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9320213" y="9113838"/>
            <a:ext cx="30337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65023" tIns="65023" rIns="65023" bIns="65023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600">
                <a:solidFill>
                  <a:srgbClr val="888888"/>
                </a:solidFill>
                <a:latin typeface="Calibri" panose="020F0502020204030204" pitchFamily="34" charset="0"/>
                <a:cs typeface="Helvetica Light"/>
                <a:sym typeface="Calibri" panose="020F0502020204030204" pitchFamily="34" charset="0"/>
              </a:defRPr>
            </a:lvl1pPr>
          </a:lstStyle>
          <a:p>
            <a:fld id="{FFB99E70-BD28-47E3-BE49-54271172F5E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</p:sldLayoutIdLst>
  <p:transition spd="slow" advClick="0" advTm="10000">
    <p:dissolv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/>
          <a:ea typeface="Calibri"/>
          <a:cs typeface="Calibri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/>
          <a:ea typeface="Calibri"/>
          <a:cs typeface="Calibri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/>
          <a:ea typeface="Calibri"/>
          <a:cs typeface="Calibri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/>
          <a:ea typeface="Calibri"/>
          <a:cs typeface="Calibri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Calibri"/>
          <a:ea typeface="Calibri"/>
          <a:cs typeface="Calibri"/>
          <a:sym typeface="Calibri" panose="020F0502020204030204" pitchFamily="34" charset="0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69900" indent="-469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1pPr>
      <a:lvl2pPr marL="904875" indent="-4476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2pPr>
      <a:lvl3pPr marL="1333500" indent="-4191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3pPr>
      <a:lvl4pPr marL="18732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4pPr>
      <a:lvl5pPr marL="23304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4400">
          <a:solidFill>
            <a:schemeClr val="tx1"/>
          </a:solidFill>
          <a:latin typeface="Calibri"/>
          <a:ea typeface="Calibri"/>
          <a:cs typeface="Calibri"/>
          <a:sym typeface="Calibri" panose="020F0502020204030204" pitchFamily="34" charset="0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33400" y="4052311"/>
            <a:ext cx="11938000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1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AEROCAP</a:t>
            </a: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Havadan </a:t>
            </a:r>
            <a:r>
              <a:rPr lang="tr-TR" altLang="de-DE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Enfeksiyon kontrol</a:t>
            </a:r>
            <a:r>
              <a:rPr lang="de-DE" altLang="de-DE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175929"/>
      </p:ext>
    </p:extLst>
  </p:cSld>
  <p:clrMapOvr>
    <a:masterClrMapping/>
  </p:clrMapOvr>
  <p:transition spd="slow" advClick="0" advTm="10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748002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Kapasitif Plazma </a:t>
            </a:r>
            <a:b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 Metodu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Plasma on surface 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5" y="2934324"/>
            <a:ext cx="9182911" cy="208709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3"/>
          <p:cNvSpPr/>
          <p:nvPr/>
        </p:nvSpPr>
        <p:spPr>
          <a:xfrm>
            <a:off x="700391" y="2425261"/>
            <a:ext cx="10999773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lnSpc>
                <a:spcPct val="150000"/>
              </a:lnSpc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IE" sz="2400" dirty="0" smtClean="0">
              <a:solidFill>
                <a:schemeClr val="accent4"/>
              </a:solidFill>
            </a:endParaRPr>
          </a:p>
          <a:p>
            <a:pPr marL="571500" lvl="0" indent="-571500" algn="l">
              <a:lnSpc>
                <a:spcPct val="150000"/>
              </a:lnSpc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IE" sz="2400" dirty="0" smtClean="0">
              <a:solidFill>
                <a:schemeClr val="accent4"/>
              </a:solidFill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endParaRPr lang="en-IE" sz="2400" dirty="0" smtClean="0">
              <a:solidFill>
                <a:schemeClr val="accent4"/>
              </a:solidFill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endParaRPr lang="en-IE" sz="2400" dirty="0" smtClean="0">
              <a:solidFill>
                <a:schemeClr val="accent4"/>
              </a:solidFill>
            </a:endParaRPr>
          </a:p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endParaRPr lang="en-IE" sz="2400" dirty="0" smtClean="0">
              <a:solidFill>
                <a:schemeClr val="accent4"/>
              </a:solidFill>
            </a:endParaRPr>
          </a:p>
          <a:p>
            <a:pPr marL="571500" indent="-5715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«Maddenin </a:t>
            </a: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Dördüncü Hali» olarak betimlenen Plazma enerjili gaz olarak tarif edilebilir</a:t>
            </a:r>
            <a:r>
              <a:rPr lang="en-I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tr-TR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endParaRPr lang="en-IE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Mikro organizmaların sayısına bağlı olarak son derece yüksek bir yıkım gerçekleşir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tr-T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tr-T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Mili saniyeler içerisinde tüm genetik materyaller anında ve tamamen yıkıma uğrar. </a:t>
            </a:r>
            <a:endParaRPr lang="en-I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345432"/>
      </p:ext>
    </p:extLst>
  </p:cSld>
  <p:clrMapOvr>
    <a:masterClrMapping/>
  </p:clrMapOvr>
  <p:transition spd="slow" advClick="0"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096236" y="175008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/>
            </a:pPr>
            <a:r>
              <a:rPr lang="tr-TR" sz="6000" b="1" dirty="0" smtClean="0">
                <a:solidFill>
                  <a:schemeClr val="accent1"/>
                </a:solidFill>
              </a:rPr>
              <a:t>Kapasitif Plazma etkisi</a:t>
            </a:r>
            <a:endParaRPr sz="6000" b="1" dirty="0">
              <a:solidFill>
                <a:schemeClr val="accent1"/>
              </a:solidFill>
            </a:endParaRP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1096236" y="2221058"/>
            <a:ext cx="4815833" cy="62865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Fiziksel güçlerin ve kimyasal reaksiyonların kombinasyonu </a:t>
            </a:r>
          </a:p>
          <a:p>
            <a:pPr algn="l">
              <a:defRPr sz="1800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Mikro organizmaların sayısına bağlı olarak son derece yüksek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etkili ve yıkıcı fiziksel güçler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defRPr sz="1800"/>
            </a:pP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 organizma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yapılarını bozuma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uğratan Plazma kimyasal yapıları</a:t>
            </a:r>
          </a:p>
          <a:p>
            <a:pPr lvl="0">
              <a:defRPr sz="1800"/>
            </a:pP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Tüm bu bahsedilen güçler eşzamanlı etki halindedir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 descr="C:\Users\Bülent\Desktop\Adsı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9" y="2136537"/>
            <a:ext cx="628396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912069" y="2440060"/>
            <a:ext cx="5691352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Fiziksel        Kimyasal</a:t>
            </a:r>
            <a:endParaRPr kumimoji="0" lang="tr-TR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48554" y="3826832"/>
            <a:ext cx="227023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Güçlü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elektromanyetik alan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148554" y="5508487"/>
            <a:ext cx="227023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Hücre bazında elektron           bombardımanı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148554" y="7349817"/>
            <a:ext cx="227023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DNA yapısına UV ışınlama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459315" y="3817178"/>
            <a:ext cx="227023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Hücre </a:t>
            </a: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      </a:t>
            </a: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materyalini</a:t>
            </a:r>
            <a:r>
              <a:rPr kumimoji="0" lang="tr-TR" sz="24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oksitlendirme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459315" y="5666147"/>
            <a:ext cx="227023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Plazma radikal asitleştirme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443549" y="7334051"/>
            <a:ext cx="227023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Kararlı değişim süreci</a:t>
            </a:r>
            <a:endParaRPr kumimoji="0" lang="tr-T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77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1"/>
                </a:solidFill>
              </a:rPr>
              <a:t>Kapasitif Plazma etkisi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hape 79"/>
          <p:cNvSpPr txBox="1">
            <a:spLocks/>
          </p:cNvSpPr>
          <p:nvPr/>
        </p:nvSpPr>
        <p:spPr>
          <a:xfrm>
            <a:off x="519545" y="2405063"/>
            <a:ext cx="12091932" cy="6316730"/>
          </a:xfrm>
          <a:prstGeom prst="rect">
            <a:avLst/>
          </a:prstGeom>
        </p:spPr>
        <p:txBody>
          <a:bodyPr>
            <a:noAutofit/>
          </a:bodyPr>
          <a:lstStyle>
            <a:lvl1pPr marL="469900" indent="-469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1pPr>
            <a:lvl2pPr marL="904875" indent="-44767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2pPr>
            <a:lvl3pPr marL="1333500" indent="-4191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3pPr>
            <a:lvl4pPr marL="18732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4pPr>
            <a:lvl5pPr marL="23304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 defTabSz="914400" eaLnBrk="1" fontAlgn="auto" hangingPunct="1">
              <a:spcAft>
                <a:spcPts val="0"/>
              </a:spcAft>
              <a:buNone/>
              <a:defRPr sz="1800"/>
            </a:pPr>
            <a:r>
              <a:rPr lang="tr-TR" sz="5400" kern="0" dirty="0" smtClean="0">
                <a:solidFill>
                  <a:srgbClr val="BD5B0C"/>
                </a:solidFill>
              </a:rPr>
              <a:t>* Solunum yolu enfeksiyonlarını </a:t>
            </a:r>
            <a:r>
              <a:rPr lang="tr-TR" sz="5400" b="1" kern="0" dirty="0" smtClean="0">
                <a:solidFill>
                  <a:schemeClr val="accent1"/>
                </a:solidFill>
              </a:rPr>
              <a:t>AZALTIR</a:t>
            </a:r>
          </a:p>
          <a:p>
            <a:pPr marL="0" indent="0" defTabSz="914400" eaLnBrk="1" fontAlgn="auto" hangingPunct="1">
              <a:spcAft>
                <a:spcPts val="0"/>
              </a:spcAft>
              <a:buNone/>
              <a:defRPr sz="1800"/>
            </a:pPr>
            <a:r>
              <a:rPr lang="tr-TR" sz="5400" kern="0" dirty="0" smtClean="0">
                <a:solidFill>
                  <a:srgbClr val="BD5B0C"/>
                </a:solidFill>
              </a:rPr>
              <a:t>*</a:t>
            </a:r>
            <a:r>
              <a:rPr lang="tr-TR" sz="5400" kern="0" dirty="0">
                <a:solidFill>
                  <a:srgbClr val="BD5B0C"/>
                </a:solidFill>
              </a:rPr>
              <a:t> </a:t>
            </a:r>
            <a:r>
              <a:rPr lang="tr-TR" sz="5400" kern="0" dirty="0" smtClean="0">
                <a:solidFill>
                  <a:srgbClr val="BD5B0C"/>
                </a:solidFill>
              </a:rPr>
              <a:t>Tüm havada uçuşan enfeksiyonların </a:t>
            </a:r>
            <a:r>
              <a:rPr lang="tr-TR" sz="5400" b="1" kern="0" dirty="0" err="1" smtClean="0">
                <a:solidFill>
                  <a:schemeClr val="accent1"/>
                </a:solidFill>
              </a:rPr>
              <a:t>KONTROL</a:t>
            </a:r>
            <a:r>
              <a:rPr lang="tr-TR" sz="5400" kern="0" dirty="0" err="1" smtClean="0">
                <a:solidFill>
                  <a:srgbClr val="BD5B0C"/>
                </a:solidFill>
              </a:rPr>
              <a:t>’unu</a:t>
            </a:r>
            <a:r>
              <a:rPr lang="tr-TR" sz="5400" kern="0" dirty="0" smtClean="0">
                <a:solidFill>
                  <a:srgbClr val="BD5B0C"/>
                </a:solidFill>
              </a:rPr>
              <a:t> sağlar 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None/>
              <a:defRPr sz="1800"/>
            </a:pPr>
            <a:r>
              <a:rPr lang="tr-TR" sz="5400" kern="0" dirty="0" smtClean="0">
                <a:solidFill>
                  <a:srgbClr val="BD5B0C"/>
                </a:solidFill>
              </a:rPr>
              <a:t>* Mevcut hijyen protokollerinin kalitesini </a:t>
            </a:r>
            <a:r>
              <a:rPr lang="tr-TR" sz="5400" b="1" kern="0" dirty="0" smtClean="0">
                <a:solidFill>
                  <a:schemeClr val="accent1"/>
                </a:solidFill>
              </a:rPr>
              <a:t>YÜKSELTİR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None/>
              <a:defRPr sz="1800"/>
            </a:pPr>
            <a:r>
              <a:rPr lang="tr-TR" sz="5400" kern="0" dirty="0" smtClean="0">
                <a:solidFill>
                  <a:srgbClr val="BD5B0C"/>
                </a:solidFill>
              </a:rPr>
              <a:t>* Tüm Koku ve </a:t>
            </a:r>
            <a:r>
              <a:rPr lang="tr-TR" sz="5400" kern="0" dirty="0" err="1" smtClean="0">
                <a:solidFill>
                  <a:srgbClr val="BD5B0C"/>
                </a:solidFill>
              </a:rPr>
              <a:t>VOC’ları</a:t>
            </a:r>
            <a:r>
              <a:rPr lang="tr-TR" sz="5400" kern="0" dirty="0" smtClean="0">
                <a:solidFill>
                  <a:srgbClr val="BD5B0C"/>
                </a:solidFill>
              </a:rPr>
              <a:t> </a:t>
            </a:r>
            <a:r>
              <a:rPr lang="tr-TR" sz="5400" b="1" kern="0" dirty="0" smtClean="0">
                <a:solidFill>
                  <a:schemeClr val="accent1"/>
                </a:solidFill>
              </a:rPr>
              <a:t>İMHA EDER</a:t>
            </a:r>
          </a:p>
          <a:p>
            <a:pPr marL="0" indent="0" algn="just" defTabSz="914400" eaLnBrk="1" fontAlgn="auto" hangingPunct="1">
              <a:spcAft>
                <a:spcPts val="0"/>
              </a:spcAft>
              <a:buNone/>
              <a:defRPr sz="1800"/>
            </a:pPr>
            <a:r>
              <a:rPr lang="tr-TR" sz="5400" kern="0" dirty="0" smtClean="0">
                <a:solidFill>
                  <a:srgbClr val="BD5B0C"/>
                </a:solidFill>
              </a:rPr>
              <a:t>* İşletim masraflarını </a:t>
            </a:r>
            <a:r>
              <a:rPr lang="tr-TR" sz="5400" b="1" kern="0" dirty="0" smtClean="0">
                <a:solidFill>
                  <a:schemeClr val="accent1"/>
                </a:solidFill>
              </a:rPr>
              <a:t>DÜŞÜRÜR</a:t>
            </a:r>
            <a:endParaRPr lang="tr-TR" sz="5400" b="1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1709"/>
      </p:ext>
    </p:extLst>
  </p:cSld>
  <p:clrMapOvr>
    <a:masterClrMapping/>
  </p:clrMapOvr>
  <p:transition spd="slow" advClick="0" advTm="10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1"/>
                </a:solidFill>
              </a:rPr>
              <a:t>Kapasitif Plazma </a:t>
            </a:r>
            <a:r>
              <a:rPr lang="tr-TR" b="1" dirty="0" smtClean="0">
                <a:solidFill>
                  <a:schemeClr val="accent1"/>
                </a:solidFill>
              </a:rPr>
              <a:t>belgeler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" y="2138600"/>
            <a:ext cx="5109441" cy="704483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628986" y="3973249"/>
            <a:ext cx="7050232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VOC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Formaldehit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PM 10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PM 2.5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Mikrobiyolojik etkinlik </a:t>
            </a:r>
            <a:r>
              <a:rPr lang="tr-TR" sz="40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  <a:endParaRPr kumimoji="0" lang="tr-T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14475202"/>
      </p:ext>
    </p:extLst>
  </p:cSld>
  <p:clrMapOvr>
    <a:masterClrMapping/>
  </p:clrMapOvr>
  <p:transition spd="slow" advClick="0" advTm="1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1"/>
                </a:solidFill>
              </a:rPr>
              <a:t>Kapasitif Plazma </a:t>
            </a:r>
            <a:r>
              <a:rPr lang="tr-TR" b="1" dirty="0" smtClean="0">
                <a:solidFill>
                  <a:schemeClr val="accent1"/>
                </a:solidFill>
              </a:rPr>
              <a:t>belgeler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628986" y="3665473"/>
            <a:ext cx="705023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VOC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Formaldehit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PM 10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PM 2.5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Mikrobiyolojik etkinlik </a:t>
            </a: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E.Coli</a:t>
            </a:r>
            <a:r>
              <a:rPr lang="tr-TR" sz="4000" b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testi</a:t>
            </a:r>
            <a:endParaRPr kumimoji="0" lang="tr-T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3" y="2352675"/>
            <a:ext cx="4970427" cy="66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4822"/>
      </p:ext>
    </p:extLst>
  </p:cSld>
  <p:clrMapOvr>
    <a:masterClrMapping/>
  </p:clrMapOvr>
  <p:transition spd="slow" advClick="0" advTm="10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1"/>
                </a:solidFill>
              </a:rPr>
              <a:t>Kapasitif Plazma </a:t>
            </a:r>
            <a:r>
              <a:rPr lang="tr-TR" b="1" dirty="0" smtClean="0">
                <a:solidFill>
                  <a:schemeClr val="accent1"/>
                </a:solidFill>
              </a:rPr>
              <a:t>belgeler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628986" y="3665473"/>
            <a:ext cx="7050232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VOC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Formaldehit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PM 10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PM 2.5 testi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Mikrobiyolojik etkinlik </a:t>
            </a:r>
            <a:r>
              <a:rPr lang="tr-TR" sz="4000" b="1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</a:t>
            </a:r>
            <a:r>
              <a:rPr kumimoji="0" lang="tr-TR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esti</a:t>
            </a:r>
          </a:p>
          <a:p>
            <a:pPr marL="342900" marR="0" indent="-3429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4000" b="1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İnfluenza</a:t>
            </a:r>
            <a:r>
              <a:rPr lang="tr-TR" sz="4000" b="1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testi</a:t>
            </a:r>
            <a:endParaRPr kumimoji="0" lang="tr-TR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" y="2243137"/>
            <a:ext cx="4866732" cy="67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71288"/>
      </p:ext>
    </p:extLst>
  </p:cSld>
  <p:clrMapOvr>
    <a:masterClrMapping/>
  </p:clrMapOvr>
  <p:transition spd="slow" advClick="0" advTm="10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solidFill>
                  <a:schemeClr val="accent1"/>
                </a:solidFill>
              </a:rPr>
              <a:t>Kapasitif Plazma </a:t>
            </a:r>
            <a:r>
              <a:rPr lang="tr-TR" b="1" dirty="0" smtClean="0">
                <a:solidFill>
                  <a:schemeClr val="accent1"/>
                </a:solidFill>
              </a:rPr>
              <a:t>belgeler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29" y="2363418"/>
            <a:ext cx="3781425" cy="532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022" y="2363418"/>
            <a:ext cx="3953392" cy="535105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294329" y="7814983"/>
            <a:ext cx="1016756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3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        </a:t>
            </a: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CE belgesi                Uygunluk Beyanı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408192"/>
      </p:ext>
    </p:extLst>
  </p:cSld>
  <p:clrMapOvr>
    <a:masterClrMapping/>
  </p:clrMapOvr>
  <p:transition spd="slow" advClick="0"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3622987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smtClean="0">
                <a:solidFill>
                  <a:schemeClr val="accent1"/>
                </a:solidFill>
              </a:rPr>
              <a:t>TEŞEKKÜR EDERİZ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3591418"/>
      </p:ext>
    </p:extLst>
  </p:cSld>
  <p:clrMapOvr>
    <a:masterClrMapping/>
  </p:clrMapOvr>
  <p:transition spd="slow" advClick="0"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178038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smtClean="0">
                <a:solidFill>
                  <a:schemeClr val="accent1"/>
                </a:solidFill>
              </a:rPr>
              <a:t>TEŞEKKÜR EDERİZ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2276475"/>
            <a:ext cx="3752850" cy="5200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85042" y="7452858"/>
            <a:ext cx="663471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SAĞLIK BAKANLIĞI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ÜTS Kayıt belgesi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6763544"/>
      </p:ext>
    </p:extLst>
  </p:cSld>
  <p:clrMapOvr>
    <a:masterClrMapping/>
  </p:clrMapOvr>
  <p:transition spd="slow" advClick="0" advTm="1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33400" y="4052311"/>
            <a:ext cx="11938000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18309" y="350193"/>
            <a:ext cx="11241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de-DE" sz="6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Havadan Enfeksiyon Kontrol</a:t>
            </a:r>
            <a:endParaRPr lang="tr-TR" sz="6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" y="2052765"/>
            <a:ext cx="4000500" cy="6286500"/>
          </a:xfrm>
          <a:prstGeom prst="rect">
            <a:avLst/>
          </a:prstGeom>
        </p:spPr>
      </p:pic>
      <p:sp>
        <p:nvSpPr>
          <p:cNvPr id="6" name="Shape 92"/>
          <p:cNvSpPr txBox="1">
            <a:spLocks/>
          </p:cNvSpPr>
          <p:nvPr/>
        </p:nvSpPr>
        <p:spPr>
          <a:xfrm>
            <a:off x="4811277" y="2069217"/>
            <a:ext cx="7704137" cy="6480175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SzPct val="75000"/>
              <a:buFontTx/>
              <a:buChar char="•"/>
              <a:defRPr sz="2800">
                <a:latin typeface="+mn-lt"/>
                <a:ea typeface="+mn-ea"/>
                <a:cs typeface="+mn-cs"/>
                <a:sym typeface="Helvetica Light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 sz="1800"/>
            </a:pPr>
            <a:r>
              <a:rPr lang="en-IE" sz="3200" kern="0" dirty="0" err="1" smtClean="0"/>
              <a:t>Pato</a:t>
            </a:r>
            <a:r>
              <a:rPr lang="tr-TR" sz="3200" kern="0" dirty="0" smtClean="0"/>
              <a:t>j</a:t>
            </a:r>
            <a:r>
              <a:rPr lang="en-IE" sz="3200" kern="0" dirty="0" err="1" smtClean="0"/>
              <a:t>en</a:t>
            </a:r>
            <a:r>
              <a:rPr lang="tr-TR" sz="3200" kern="0" dirty="0" err="1" smtClean="0"/>
              <a:t>ler</a:t>
            </a:r>
            <a:r>
              <a:rPr lang="tr-TR" sz="3200" kern="0" dirty="0" smtClean="0"/>
              <a:t> havada </a:t>
            </a:r>
            <a:r>
              <a:rPr lang="en-IE" sz="3200" kern="0" dirty="0" smtClean="0"/>
              <a:t>...</a:t>
            </a:r>
          </a:p>
          <a:p>
            <a:pPr marL="342900" lvl="1" indent="0" fontAlgn="auto">
              <a:lnSpc>
                <a:spcPct val="150000"/>
              </a:lnSpc>
              <a:spcAft>
                <a:spcPts val="0"/>
              </a:spcAft>
              <a:buFontTx/>
              <a:buNone/>
              <a:defRPr sz="1800"/>
            </a:pPr>
            <a:r>
              <a:rPr lang="en-IE" sz="3200" kern="0" dirty="0" smtClean="0"/>
              <a:t>….</a:t>
            </a:r>
            <a:r>
              <a:rPr lang="tr-TR" sz="3200" kern="0" dirty="0" smtClean="0"/>
              <a:t>ve enfeksiyon havada</a:t>
            </a:r>
            <a:r>
              <a:rPr lang="en-IE" sz="3200" kern="0" dirty="0" smtClean="0"/>
              <a:t>….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 sz="1800"/>
            </a:pPr>
            <a:r>
              <a:rPr lang="tr-TR" sz="3200" kern="0" dirty="0" smtClean="0"/>
              <a:t>Bu havada uçuşan patojenler bulaşıcı damlalar halinde veya tozlara yapışık olarak gezinirler</a:t>
            </a:r>
            <a:r>
              <a:rPr lang="en-IE" sz="3200" kern="0" dirty="0" smtClean="0"/>
              <a:t>….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Tx/>
              <a:buNone/>
              <a:defRPr sz="1800"/>
            </a:pPr>
            <a:r>
              <a:rPr lang="en-IE" sz="3200" kern="0" dirty="0" smtClean="0"/>
              <a:t>   ….</a:t>
            </a:r>
            <a:r>
              <a:rPr lang="tr-TR" sz="3200" kern="0" dirty="0" smtClean="0"/>
              <a:t>zamanla zemine inerler</a:t>
            </a:r>
            <a:r>
              <a:rPr lang="en-IE" sz="3200" kern="0" dirty="0" smtClean="0"/>
              <a:t>…..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 sz="1800"/>
            </a:pPr>
            <a:r>
              <a:rPr lang="tr-TR" sz="3200" kern="0" dirty="0" smtClean="0"/>
              <a:t>Dokunulmakla temas noktası oluştururlar</a:t>
            </a:r>
            <a:endParaRPr lang="en-IE" sz="3200" kern="0" dirty="0"/>
          </a:p>
        </p:txBody>
      </p:sp>
      <p:sp>
        <p:nvSpPr>
          <p:cNvPr id="3" name="Metin kutusu 2"/>
          <p:cNvSpPr txBox="1"/>
          <p:nvPr/>
        </p:nvSpPr>
        <p:spPr>
          <a:xfrm>
            <a:off x="9331036" y="8697309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9202529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33400" y="4052311"/>
            <a:ext cx="11938000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18309" y="350193"/>
            <a:ext cx="11241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de-DE" sz="6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Havadan Enfeksiyon Kontrol</a:t>
            </a:r>
            <a:endParaRPr lang="tr-TR" sz="6600" dirty="0"/>
          </a:p>
        </p:txBody>
      </p:sp>
      <p:sp>
        <p:nvSpPr>
          <p:cNvPr id="7" name="Shape 86"/>
          <p:cNvSpPr txBox="1">
            <a:spLocks/>
          </p:cNvSpPr>
          <p:nvPr/>
        </p:nvSpPr>
        <p:spPr>
          <a:xfrm>
            <a:off x="380999" y="2068512"/>
            <a:ext cx="8043153" cy="6624637"/>
          </a:xfrm>
          <a:prstGeom prst="rect">
            <a:avLst/>
          </a:prstGeom>
        </p:spPr>
        <p:txBody>
          <a:bodyPr>
            <a:normAutofit/>
          </a:bodyPr>
          <a:lstStyle>
            <a:lvl1pPr marL="469900" indent="-469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1pPr>
            <a:lvl2pPr marL="904875" indent="-44767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2pPr>
            <a:lvl3pPr marL="1333500" indent="-4191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3pPr>
            <a:lvl4pPr marL="18732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4pPr>
            <a:lvl5pPr marL="23304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 defTabSz="914400" eaLnBrk="1" fontAlgn="auto" hangingPunct="1">
              <a:spcAft>
                <a:spcPts val="0"/>
              </a:spcAft>
              <a:defRPr/>
            </a:pPr>
            <a:r>
              <a:rPr lang="tr-TR" sz="3200" kern="0" dirty="0" err="1" smtClean="0"/>
              <a:t>Aerocap</a:t>
            </a:r>
            <a:r>
              <a:rPr lang="en-IE" sz="3200" kern="0" dirty="0" smtClean="0"/>
              <a:t> ‘</a:t>
            </a:r>
            <a:r>
              <a:rPr lang="tr-TR" sz="3200" kern="0" dirty="0" smtClean="0"/>
              <a:t>temassız</a:t>
            </a:r>
            <a:r>
              <a:rPr lang="en-IE" sz="3200" kern="0" dirty="0" smtClean="0"/>
              <a:t>’ </a:t>
            </a:r>
            <a:r>
              <a:rPr lang="en-IE" sz="3200" kern="0" dirty="0" err="1" smtClean="0"/>
              <a:t>te</a:t>
            </a:r>
            <a:r>
              <a:rPr lang="tr-TR" sz="3200" kern="0" dirty="0" smtClean="0"/>
              <a:t>k</a:t>
            </a:r>
            <a:r>
              <a:rPr lang="en-IE" sz="3200" kern="0" dirty="0" err="1" smtClean="0"/>
              <a:t>nolo</a:t>
            </a:r>
            <a:r>
              <a:rPr lang="tr-TR" sz="3200" kern="0" dirty="0" err="1" smtClean="0"/>
              <a:t>ji</a:t>
            </a:r>
            <a:r>
              <a:rPr lang="tr-TR" sz="3200" kern="0" dirty="0" smtClean="0"/>
              <a:t> anlamında havadaki tüm patojenleri anında imha eden devrimsel patentli bir plazma kullanmaktadır</a:t>
            </a:r>
            <a:r>
              <a:rPr lang="en-IE" sz="3200" kern="0" dirty="0" smtClean="0"/>
              <a:t> </a:t>
            </a:r>
            <a:endParaRPr lang="tr-TR" sz="3200" kern="0" dirty="0" smtClean="0"/>
          </a:p>
          <a:p>
            <a:pPr algn="just" defTabSz="914400" eaLnBrk="1" fontAlgn="auto" hangingPunct="1">
              <a:spcAft>
                <a:spcPts val="0"/>
              </a:spcAft>
              <a:defRPr/>
            </a:pPr>
            <a:r>
              <a:rPr lang="tr-TR" sz="3200" kern="0" dirty="0" smtClean="0"/>
              <a:t>Teknoloji </a:t>
            </a:r>
            <a:r>
              <a:rPr lang="en-IE" sz="3200" kern="0" dirty="0" smtClean="0"/>
              <a:t>24/7</a:t>
            </a:r>
            <a:r>
              <a:rPr lang="tr-TR" sz="3200" kern="0" dirty="0" smtClean="0"/>
              <a:t> çalışacak şekilde tasarlanmıştır ve sürekli olarak </a:t>
            </a:r>
            <a:r>
              <a:rPr lang="en-IE" sz="3200" b="1" kern="0" dirty="0" err="1" smtClean="0"/>
              <a:t>ba</a:t>
            </a:r>
            <a:r>
              <a:rPr lang="tr-TR" sz="3200" b="1" kern="0" dirty="0" smtClean="0"/>
              <a:t>k</a:t>
            </a:r>
            <a:r>
              <a:rPr lang="en-IE" sz="3200" b="1" kern="0" dirty="0" err="1" smtClean="0"/>
              <a:t>teri</a:t>
            </a:r>
            <a:r>
              <a:rPr lang="tr-TR" sz="3200" b="1" kern="0" dirty="0" err="1" smtClean="0"/>
              <a:t>leri</a:t>
            </a:r>
            <a:r>
              <a:rPr lang="en-IE" sz="3200" b="1" kern="0" dirty="0" smtClean="0"/>
              <a:t>, </a:t>
            </a:r>
            <a:r>
              <a:rPr lang="en-IE" sz="3200" b="1" kern="0" dirty="0" err="1" smtClean="0"/>
              <a:t>vir</a:t>
            </a:r>
            <a:r>
              <a:rPr lang="tr-TR" sz="3200" b="1" kern="0" dirty="0" smtClean="0"/>
              <a:t>ü</a:t>
            </a:r>
            <a:r>
              <a:rPr lang="en-IE" sz="3200" b="1" kern="0" dirty="0" smtClean="0"/>
              <a:t>s</a:t>
            </a:r>
            <a:r>
              <a:rPr lang="tr-TR" sz="3200" b="1" kern="0" dirty="0" smtClean="0"/>
              <a:t>l</a:t>
            </a:r>
            <a:r>
              <a:rPr lang="en-IE" sz="3200" b="1" kern="0" dirty="0" smtClean="0"/>
              <a:t>e</a:t>
            </a:r>
            <a:r>
              <a:rPr lang="tr-TR" sz="3200" b="1" kern="0" dirty="0" err="1" smtClean="0"/>
              <a:t>ri</a:t>
            </a:r>
            <a:r>
              <a:rPr lang="en-IE" sz="3200" b="1" kern="0" dirty="0" smtClean="0"/>
              <a:t>, </a:t>
            </a:r>
            <a:r>
              <a:rPr lang="en-IE" sz="3200" b="1" kern="0" dirty="0" err="1" smtClean="0"/>
              <a:t>spor</a:t>
            </a:r>
            <a:r>
              <a:rPr lang="tr-TR" sz="3200" b="1" kern="0" dirty="0" err="1" smtClean="0"/>
              <a:t>ları</a:t>
            </a:r>
            <a:r>
              <a:rPr lang="en-IE" sz="3200" b="1" kern="0" dirty="0" smtClean="0"/>
              <a:t>, </a:t>
            </a:r>
            <a:r>
              <a:rPr lang="tr-TR" sz="3200" b="1" kern="0" dirty="0" smtClean="0"/>
              <a:t>küfleri</a:t>
            </a:r>
            <a:r>
              <a:rPr lang="en-IE" sz="3200" b="1" kern="0" dirty="0" smtClean="0"/>
              <a:t> </a:t>
            </a:r>
            <a:r>
              <a:rPr lang="tr-TR" sz="3200" b="1" kern="0" dirty="0" smtClean="0"/>
              <a:t>ve</a:t>
            </a:r>
            <a:r>
              <a:rPr lang="en-IE" sz="3200" b="1" kern="0" dirty="0" smtClean="0"/>
              <a:t> VOC</a:t>
            </a:r>
            <a:r>
              <a:rPr lang="tr-TR" sz="3200" b="1" kern="0" dirty="0" smtClean="0"/>
              <a:t>’</a:t>
            </a:r>
            <a:r>
              <a:rPr lang="tr-TR" sz="3200" kern="0" dirty="0" err="1" smtClean="0"/>
              <a:t>ları</a:t>
            </a:r>
            <a:r>
              <a:rPr lang="en-IE" sz="3200" b="1" kern="0" dirty="0" smtClean="0"/>
              <a:t> </a:t>
            </a:r>
            <a:r>
              <a:rPr lang="tr-TR" sz="3200" kern="0" dirty="0" smtClean="0"/>
              <a:t>havadan arındırır.</a:t>
            </a:r>
          </a:p>
          <a:p>
            <a:pPr algn="just" defTabSz="914400" eaLnBrk="1" fontAlgn="auto" hangingPunct="1">
              <a:spcAft>
                <a:spcPts val="0"/>
              </a:spcAft>
              <a:defRPr/>
            </a:pPr>
            <a:r>
              <a:rPr lang="tr-TR" sz="3200" kern="0" dirty="0" err="1" smtClean="0"/>
              <a:t>Aerocap</a:t>
            </a:r>
            <a:r>
              <a:rPr lang="tr-TR" sz="3200" kern="0" dirty="0" smtClean="0"/>
              <a:t> mikroplu yüzeylerdeki ve tüm kıyafetlerdeki </a:t>
            </a:r>
            <a:r>
              <a:rPr lang="tr-TR" sz="3200" kern="0" dirty="0" err="1" smtClean="0"/>
              <a:t>enfektif</a:t>
            </a:r>
            <a:r>
              <a:rPr lang="tr-TR" sz="3200" kern="0" dirty="0" smtClean="0"/>
              <a:t> yapıları azaltarak yani daha yüksek standartta temas hijyeni sağlayarak, çevresel hijyen problemine çok önemli ve kalıcı bir iyileştirme ivmesi kazandırdığını ispat etmiştir.</a:t>
            </a:r>
            <a:r>
              <a:rPr lang="en-IE" sz="3200" kern="0" dirty="0" smtClean="0"/>
              <a:t> </a:t>
            </a:r>
            <a:endParaRPr lang="en-IE" sz="3200" i="1" kern="0" dirty="0"/>
          </a:p>
        </p:txBody>
      </p:sp>
      <p:sp>
        <p:nvSpPr>
          <p:cNvPr id="8" name="Metin kutusu 7"/>
          <p:cNvSpPr txBox="1"/>
          <p:nvPr/>
        </p:nvSpPr>
        <p:spPr>
          <a:xfrm>
            <a:off x="9331036" y="8842783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Resim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9406" r="39522" b="25673"/>
          <a:stretch/>
        </p:blipFill>
        <p:spPr bwMode="auto">
          <a:xfrm>
            <a:off x="8740818" y="2181224"/>
            <a:ext cx="3671788" cy="6110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003613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311727" y="4052311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1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AEROCAP</a:t>
            </a: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Havadan Yayılımlı Patojenler</a:t>
            </a:r>
            <a:endParaRPr lang="de-DE" altLang="de-DE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96847"/>
      </p:ext>
    </p:extLst>
  </p:cSld>
  <p:clrMapOvr>
    <a:masterClrMapping/>
  </p:clrMapOvr>
  <p:transition spd="slow" advClick="0" advTm="1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108700"/>
            <a:ext cx="8964613" cy="2792413"/>
          </a:xfrm>
        </p:spPr>
        <p:txBody>
          <a:bodyPr anchor="t">
            <a:normAutofit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4200"/>
              </a:spcBef>
              <a:spcAft>
                <a:spcPts val="0"/>
              </a:spcAft>
              <a:buSzPct val="75000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1-3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mikron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tr-TR" sz="2800" b="1" dirty="0">
                <a:solidFill>
                  <a:srgbClr val="DE6A10"/>
                </a:solidFill>
                <a:latin typeface="+mj-lt"/>
                <a:ea typeface="+mj-ea"/>
                <a:sym typeface="Calibri"/>
              </a:rPr>
              <a:t>belirsiz süre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tr-TR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havada asılı kalır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(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virüsler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)</a:t>
            </a:r>
            <a:b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</a:b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10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mikron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en-US" sz="2800" b="1" dirty="0" smtClean="0">
                <a:solidFill>
                  <a:srgbClr val="EB8104"/>
                </a:solidFill>
                <a:latin typeface="+mj-lt"/>
                <a:ea typeface="+mj-ea"/>
                <a:sym typeface="Calibri"/>
              </a:rPr>
              <a:t>17 </a:t>
            </a:r>
            <a:r>
              <a:rPr lang="tr-TR" sz="2800" b="1" dirty="0" smtClean="0">
                <a:solidFill>
                  <a:srgbClr val="EB8104"/>
                </a:solidFill>
                <a:latin typeface="+mj-lt"/>
                <a:ea typeface="+mj-ea"/>
                <a:sym typeface="Calibri"/>
              </a:rPr>
              <a:t>dakika sonra</a:t>
            </a:r>
            <a:r>
              <a:rPr lang="en-US" sz="2800" dirty="0" smtClean="0">
                <a:solidFill>
                  <a:srgbClr val="EB8104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tr-TR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zemine iner 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(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sporlar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)</a:t>
            </a:r>
            <a:b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</a:b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20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mikron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en-US" sz="2800" b="1" dirty="0" smtClean="0">
                <a:solidFill>
                  <a:srgbClr val="EB8104"/>
                </a:solidFill>
                <a:latin typeface="+mj-lt"/>
                <a:ea typeface="+mj-ea"/>
                <a:sym typeface="Calibri"/>
              </a:rPr>
              <a:t>4 </a:t>
            </a:r>
            <a:r>
              <a:rPr lang="tr-TR" sz="2800" b="1" dirty="0" smtClean="0">
                <a:solidFill>
                  <a:srgbClr val="EB8104"/>
                </a:solidFill>
                <a:latin typeface="+mj-lt"/>
                <a:ea typeface="+mj-ea"/>
                <a:sym typeface="Calibri"/>
              </a:rPr>
              <a:t>dakika sonra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 </a:t>
            </a:r>
            <a:r>
              <a:rPr lang="tr-TR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zemine iner 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(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bakteriler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ea typeface="+mj-ea"/>
                <a:sym typeface="Calibri"/>
              </a:rPr>
              <a:t>)</a:t>
            </a:r>
            <a:endParaRPr lang="en-US" sz="8800" dirty="0" smtClean="0">
              <a:solidFill>
                <a:sysClr val="windowText" lastClr="000000"/>
              </a:solidFill>
              <a:latin typeface="+mj-lt"/>
              <a:ea typeface="+mj-ea"/>
              <a:sym typeface="Calibri"/>
            </a:endParaRP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49225" y="8529638"/>
            <a:ext cx="12704763" cy="465137"/>
          </a:xfrm>
          <a:custGeom>
            <a:avLst/>
            <a:gdLst>
              <a:gd name="T0" fmla="*/ 6352382 w 21600"/>
              <a:gd name="T1" fmla="*/ 232569 h 21600"/>
              <a:gd name="T2" fmla="*/ 6352382 w 21600"/>
              <a:gd name="T3" fmla="*/ 232569 h 21600"/>
              <a:gd name="T4" fmla="*/ 6352382 w 21600"/>
              <a:gd name="T5" fmla="*/ 232569 h 21600"/>
              <a:gd name="T6" fmla="*/ 6352382 w 21600"/>
              <a:gd name="T7" fmla="*/ 2325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/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>J.W. Tang, Y. Li, I. Eames, P.K.S. Chan, G.L. Ridgway, Factors involved in the aerosol transmission of infection and control of ventilation in healthcare premises,  Department of Microbiology, The </a:t>
            </a:r>
            <a:r>
              <a:rPr lang="en-US" altLang="de-DE" sz="1200" b="1" dirty="0">
                <a:solidFill>
                  <a:srgbClr val="000000"/>
                </a:solidFill>
                <a:ea typeface="MS PGothic" panose="020B0600070205080204" pitchFamily="34" charset="-128"/>
              </a:rPr>
              <a:t>Chinese University of  Hong Kong</a:t>
            </a:r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>, Prince of Wales </a:t>
            </a:r>
            <a:r>
              <a:rPr lang="en-US" altLang="de-DE" sz="12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Hastane</a:t>
            </a:r>
            <a:r>
              <a:rPr lang="en-US" altLang="de-DE" sz="12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,</a:t>
            </a:r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/>
            </a:r>
            <a:b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>Hong Kong;  Department of Mechanical Engineering, The University of Hong Kong, </a:t>
            </a:r>
            <a:r>
              <a:rPr lang="en-US" altLang="de-DE" sz="1200" dirty="0" err="1">
                <a:solidFill>
                  <a:srgbClr val="000000"/>
                </a:solidFill>
                <a:ea typeface="MS PGothic" panose="020B0600070205080204" pitchFamily="34" charset="-128"/>
              </a:rPr>
              <a:t>Pokfulam</a:t>
            </a:r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>, Hong Kong ; Department of Mechanical Engineering, </a:t>
            </a:r>
            <a:r>
              <a:rPr lang="en-US" altLang="de-DE" sz="1200" b="1" dirty="0">
                <a:solidFill>
                  <a:srgbClr val="000000"/>
                </a:solidFill>
                <a:ea typeface="MS PGothic" panose="020B0600070205080204" pitchFamily="34" charset="-128"/>
              </a:rPr>
              <a:t>University College London</a:t>
            </a:r>
            <a:r>
              <a:rPr lang="en-US" altLang="de-DE" sz="1200" dirty="0">
                <a:solidFill>
                  <a:srgbClr val="000000"/>
                </a:solidFill>
                <a:ea typeface="MS PGothic" panose="020B0600070205080204" pitchFamily="34" charset="-128"/>
              </a:rPr>
              <a:t>, London, UK School of Public Health </a:t>
            </a:r>
            <a:endParaRPr lang="en-US" altLang="de-DE" sz="12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952500" y="444500"/>
            <a:ext cx="11098213" cy="2159000"/>
          </a:xfrm>
          <a:custGeom>
            <a:avLst/>
            <a:gdLst>
              <a:gd name="T0" fmla="*/ 5549107 w 21600"/>
              <a:gd name="T1" fmla="*/ 1079500 h 21600"/>
              <a:gd name="T2" fmla="*/ 5549107 w 21600"/>
              <a:gd name="T3" fmla="*/ 1079500 h 21600"/>
              <a:gd name="T4" fmla="*/ 5549107 w 21600"/>
              <a:gd name="T5" fmla="*/ 1079500 h 21600"/>
              <a:gd name="T6" fmla="*/ 5549107 w 21600"/>
              <a:gd name="T7" fmla="*/ 1079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/>
            <a:r>
              <a:rPr lang="tr-TR" altLang="de-DE" sz="5400" b="1" dirty="0" smtClean="0">
                <a:solidFill>
                  <a:srgbClr val="DE6A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Havada Uçuşma Mekaniği</a:t>
            </a:r>
            <a:endParaRPr lang="en-IE" altLang="de-DE" sz="5400" b="1" dirty="0">
              <a:solidFill>
                <a:srgbClr val="DE6A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de-DE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48" y="1858517"/>
            <a:ext cx="9124188" cy="437059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9"/>
          <p:cNvSpPr txBox="1">
            <a:spLocks/>
          </p:cNvSpPr>
          <p:nvPr/>
        </p:nvSpPr>
        <p:spPr>
          <a:xfrm>
            <a:off x="1057275" y="2190750"/>
            <a:ext cx="10933834" cy="6286500"/>
          </a:xfrm>
          <a:prstGeom prst="rect">
            <a:avLst/>
          </a:prstGeom>
        </p:spPr>
        <p:txBody>
          <a:bodyPr>
            <a:noAutofit/>
          </a:bodyPr>
          <a:lstStyle>
            <a:lvl1pPr marL="469900" indent="-469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1pPr>
            <a:lvl2pPr marL="904875" indent="-44767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2pPr>
            <a:lvl3pPr marL="1333500" indent="-4191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3pPr>
            <a:lvl4pPr marL="18732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4pPr>
            <a:lvl5pPr marL="23304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31165" indent="-431165" algn="just" defTabSz="566674" eaLnBrk="1" fontAlgn="auto" hangingPunct="1">
              <a:spcBef>
                <a:spcPts val="4000"/>
              </a:spcBef>
              <a:spcAft>
                <a:spcPts val="0"/>
              </a:spcAft>
              <a:defRPr sz="1800"/>
            </a:pPr>
            <a:r>
              <a:rPr lang="ga-IE" sz="3600" b="1" kern="0" dirty="0" smtClean="0"/>
              <a:t>Damla çekirdeği yere inmeden </a:t>
            </a:r>
            <a:r>
              <a:rPr lang="ga-IE" sz="3600" b="1" kern="0" dirty="0" smtClean="0">
                <a:solidFill>
                  <a:srgbClr val="DE6A10"/>
                </a:solidFill>
              </a:rPr>
              <a:t>kurur, </a:t>
            </a:r>
            <a:r>
              <a:rPr lang="ga-IE" sz="3600" b="1" kern="0" dirty="0" smtClean="0"/>
              <a:t> viral partiküller </a:t>
            </a:r>
            <a:r>
              <a:rPr lang="ga-IE" sz="3600" b="1" kern="0" dirty="0" smtClean="0">
                <a:solidFill>
                  <a:srgbClr val="DE6A10"/>
                </a:solidFill>
              </a:rPr>
              <a:t>açığa çıkar</a:t>
            </a:r>
            <a:r>
              <a:rPr lang="ga-IE" sz="3600" b="1" kern="0" dirty="0" smtClean="0"/>
              <a:t>.</a:t>
            </a:r>
          </a:p>
          <a:p>
            <a:pPr marL="431165" indent="-431165" algn="just" defTabSz="566674" eaLnBrk="1" fontAlgn="auto" hangingPunct="1">
              <a:spcBef>
                <a:spcPts val="4000"/>
              </a:spcBef>
              <a:spcAft>
                <a:spcPts val="0"/>
              </a:spcAft>
              <a:defRPr sz="1800"/>
            </a:pPr>
            <a:r>
              <a:rPr lang="ga-IE" sz="3600" kern="0" dirty="0" smtClean="0">
                <a:solidFill>
                  <a:sysClr val="windowText" lastClr="000000"/>
                </a:solidFill>
              </a:rPr>
              <a:t>Grip virüsü taşıyan partiküllerin </a:t>
            </a:r>
            <a:r>
              <a:rPr lang="ga-IE" sz="3600" b="1" kern="0" dirty="0" smtClean="0">
                <a:solidFill>
                  <a:srgbClr val="DE6A10"/>
                </a:solidFill>
              </a:rPr>
              <a:t>89%’u havada belirsiz süre asılı kalır</a:t>
            </a:r>
            <a:r>
              <a:rPr lang="ga-IE" sz="3600" kern="0" dirty="0" smtClean="0">
                <a:solidFill>
                  <a:sysClr val="windowText" lastClr="000000"/>
                </a:solidFill>
              </a:rPr>
              <a:t>  </a:t>
            </a:r>
          </a:p>
          <a:p>
            <a:pPr marL="431165" indent="-431165" algn="just" defTabSz="566674" eaLnBrk="1" fontAlgn="auto" hangingPunct="1">
              <a:spcBef>
                <a:spcPts val="4000"/>
              </a:spcBef>
              <a:spcAft>
                <a:spcPts val="0"/>
              </a:spcAft>
              <a:defRPr sz="1800"/>
            </a:pPr>
            <a:r>
              <a:rPr lang="ga-IE" sz="3600" b="1" kern="0" dirty="0" smtClean="0">
                <a:solidFill>
                  <a:sysClr val="windowText" lastClr="000000"/>
                </a:solidFill>
              </a:rPr>
              <a:t>Harvard Üniversitesi</a:t>
            </a:r>
            <a:r>
              <a:rPr lang="ga-IE" sz="3600" kern="0" dirty="0" smtClean="0">
                <a:solidFill>
                  <a:sysClr val="windowText" lastClr="000000"/>
                </a:solidFill>
              </a:rPr>
              <a:t> bu partiküllerin yüzeysel partiküllere kıyasla </a:t>
            </a:r>
            <a:r>
              <a:rPr lang="ga-IE" sz="3600" b="1" kern="0" dirty="0" smtClean="0">
                <a:solidFill>
                  <a:srgbClr val="DE6A10"/>
                </a:solidFill>
              </a:rPr>
              <a:t>8.8 daha fazla virüs </a:t>
            </a:r>
            <a:r>
              <a:rPr lang="ga-IE" sz="3600" kern="0" dirty="0" smtClean="0">
                <a:solidFill>
                  <a:sysClr val="windowText" lastClr="000000"/>
                </a:solidFill>
              </a:rPr>
              <a:t>ihtiva ettiğini tespit etmiştir.</a:t>
            </a:r>
          </a:p>
          <a:p>
            <a:pPr marL="359304" indent="-359304" algn="just" defTabSz="566674" eaLnBrk="1" fontAlgn="auto" hangingPunct="1">
              <a:spcBef>
                <a:spcPts val="4000"/>
              </a:spcBef>
              <a:spcAft>
                <a:spcPts val="0"/>
              </a:spcAft>
              <a:defRPr sz="1800"/>
            </a:pPr>
            <a:r>
              <a:rPr lang="ga-IE" sz="3600" kern="0" dirty="0" smtClean="0">
                <a:solidFill>
                  <a:sysClr val="windowText" lastClr="000000"/>
                </a:solidFill>
              </a:rPr>
              <a:t>“ Çalışanlar </a:t>
            </a:r>
            <a:r>
              <a:rPr lang="ga-IE" sz="3600" b="1" kern="0" dirty="0" smtClean="0">
                <a:solidFill>
                  <a:srgbClr val="DE6A10"/>
                </a:solidFill>
              </a:rPr>
              <a:t>ortamdan bağımsız olarak </a:t>
            </a:r>
            <a:r>
              <a:rPr lang="ga-IE" sz="3600" kern="0" dirty="0" smtClean="0">
                <a:solidFill>
                  <a:sysClr val="windowText" lastClr="000000"/>
                </a:solidFill>
              </a:rPr>
              <a:t>5-10 dakika içerisinde </a:t>
            </a:r>
            <a:r>
              <a:rPr lang="ga-IE" sz="3600" b="1" kern="0" dirty="0" smtClean="0">
                <a:solidFill>
                  <a:srgbClr val="DE6A10"/>
                </a:solidFill>
              </a:rPr>
              <a:t>enfeksiyona maruz kalırlar</a:t>
            </a:r>
            <a:r>
              <a:rPr lang="ga-IE" sz="3600" kern="0" dirty="0" smtClean="0">
                <a:solidFill>
                  <a:sysClr val="windowText" lastClr="000000"/>
                </a:solidFill>
              </a:rPr>
              <a:t>” </a:t>
            </a:r>
            <a:endParaRPr lang="ga-IE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44237" y="769723"/>
            <a:ext cx="11949546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Virüslerle ilgili bilinmesi gerekenler</a:t>
            </a:r>
            <a:endParaRPr kumimoji="0" lang="tr-TR" sz="54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1359626"/>
      </p:ext>
    </p:extLst>
  </p:cSld>
  <p:clrMapOvr>
    <a:masterClrMapping/>
  </p:clrMapOvr>
  <p:transition spd="slow" advClick="0" advTm="1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311727" y="4052311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1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AEROCAP</a:t>
            </a: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Plazma Teknolojisi..</a:t>
            </a:r>
            <a:endParaRPr lang="de-DE" altLang="de-DE" b="1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22513"/>
      </p:ext>
    </p:extLst>
  </p:cSld>
  <p:clrMapOvr>
    <a:masterClrMapping/>
  </p:clrMapOvr>
  <p:transition spd="slow" advClick="0"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748002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Kapasitif Plazma </a:t>
            </a:r>
            <a:b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 Metodu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19545" y="6906028"/>
            <a:ext cx="7045035" cy="7181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Fan </a:t>
            </a: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enfekte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havayı 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çeker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19545" y="4644692"/>
            <a:ext cx="7211290" cy="133369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Hava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Plazma 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Deşarjındaki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Dielektrik</a:t>
            </a:r>
            <a:r>
              <a:rPr kumimoji="0" lang="tr-TR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bariyerden geçer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19545" y="3009779"/>
            <a:ext cx="7211291" cy="133369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Sterilize hava tekrar  </a:t>
            </a: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ortama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verilir</a:t>
            </a:r>
            <a:endParaRPr kumimoji="0" lang="tr-T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Sağ Ok 8"/>
          <p:cNvSpPr/>
          <p:nvPr/>
        </p:nvSpPr>
        <p:spPr>
          <a:xfrm>
            <a:off x="7045037" y="6893981"/>
            <a:ext cx="1350818" cy="815181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7086601" y="3020591"/>
            <a:ext cx="1350818" cy="815181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7076209" y="4707526"/>
            <a:ext cx="1350818" cy="815181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4687" r="19003" b="9232"/>
          <a:stretch/>
        </p:blipFill>
        <p:spPr>
          <a:xfrm>
            <a:off x="8985931" y="2633123"/>
            <a:ext cx="3210110" cy="6684972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9331036" y="919607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7716174"/>
      </p:ext>
    </p:extLst>
  </p:cSld>
  <p:clrMapOvr>
    <a:masterClrMapping/>
  </p:clrMapOvr>
  <p:transition spd="slow" advClick="0"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/>
          <p:cNvSpPr>
            <a:spLocks noGrp="1"/>
          </p:cNvSpPr>
          <p:nvPr>
            <p:ph type="title"/>
          </p:nvPr>
        </p:nvSpPr>
        <p:spPr>
          <a:xfrm>
            <a:off x="519545" y="748002"/>
            <a:ext cx="12159673" cy="1960562"/>
          </a:xfrm>
        </p:spPr>
        <p:txBody>
          <a:bodyPr/>
          <a:lstStyle/>
          <a:p>
            <a:pPr algn="ctr" eaLnBrk="1" hangingPunct="1"/>
            <a: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de-DE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de-DE" sz="6600" b="1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Kapasitif Plazma </a:t>
            </a:r>
            <a:b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de-DE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 Metodu</a:t>
            </a:r>
            <a:endParaRPr lang="de-DE" altLang="de-DE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54813" y="2888673"/>
            <a:ext cx="12731750" cy="588956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469900" indent="-4699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1pPr>
            <a:lvl2pPr marL="904875" indent="-44767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2pPr>
            <a:lvl3pPr marL="1333500" indent="-41910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3pPr>
            <a:lvl4pPr marL="18732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4pPr>
            <a:lvl5pPr marL="2330450" indent="-5016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 panose="020F0502020204030204" pitchFamily="34" charset="0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endParaRPr lang="en-IE" sz="2600" i="1" kern="0" dirty="0" smtClean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endParaRPr lang="tr-TR" sz="11200" kern="0" dirty="0" smtClean="0">
              <a:solidFill>
                <a:schemeClr val="accent1"/>
              </a:solidFill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tr-TR" sz="11200" kern="0" dirty="0" err="1" smtClean="0">
                <a:solidFill>
                  <a:schemeClr val="accent1"/>
                </a:solidFill>
              </a:rPr>
              <a:t>Aerocap</a:t>
            </a:r>
            <a:r>
              <a:rPr lang="en-IE" sz="11200" kern="0" dirty="0" smtClean="0">
                <a:solidFill>
                  <a:schemeClr val="accent1"/>
                </a:solidFill>
              </a:rPr>
              <a:t> </a:t>
            </a:r>
            <a:r>
              <a:rPr lang="tr-TR" sz="11200" kern="0" dirty="0" smtClean="0">
                <a:solidFill>
                  <a:schemeClr val="accent1"/>
                </a:solidFill>
              </a:rPr>
              <a:t>havada uçuşan patojen </a:t>
            </a:r>
            <a:r>
              <a:rPr lang="tr-TR" sz="11200" kern="0" dirty="0" err="1" smtClean="0">
                <a:solidFill>
                  <a:schemeClr val="accent1"/>
                </a:solidFill>
              </a:rPr>
              <a:t>azaltımını</a:t>
            </a:r>
            <a:r>
              <a:rPr lang="tr-TR" sz="11200" kern="0" dirty="0" smtClean="0">
                <a:solidFill>
                  <a:schemeClr val="accent1"/>
                </a:solidFill>
              </a:rPr>
              <a:t> sağlayan geliştirilmiş ilk</a:t>
            </a:r>
            <a:r>
              <a:rPr lang="tr-TR" sz="11200" kern="0" dirty="0" smtClean="0">
                <a:solidFill>
                  <a:schemeClr val="accent4"/>
                </a:solidFill>
              </a:rPr>
              <a:t> </a:t>
            </a:r>
            <a:r>
              <a:rPr lang="tr-TR" sz="15000" kern="0" dirty="0" smtClean="0">
                <a:solidFill>
                  <a:schemeClr val="accent4"/>
                </a:solidFill>
              </a:rPr>
              <a:t>«kapasitif plazma» </a:t>
            </a:r>
            <a:r>
              <a:rPr lang="tr-TR" sz="11200" kern="0" dirty="0" smtClean="0">
                <a:solidFill>
                  <a:schemeClr val="accent1"/>
                </a:solidFill>
              </a:rPr>
              <a:t>sistemidir.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endParaRPr lang="en-IE" sz="11200" kern="0" dirty="0" smtClean="0">
              <a:solidFill>
                <a:schemeClr val="accent1"/>
              </a:solidFill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tr-TR" sz="11200" kern="0" dirty="0" smtClean="0">
                <a:solidFill>
                  <a:schemeClr val="accent1"/>
                </a:solidFill>
              </a:rPr>
              <a:t>Ortam havasına yayılan kokuların, </a:t>
            </a:r>
            <a:r>
              <a:rPr lang="tr-TR" sz="11200" kern="0" dirty="0" err="1" smtClean="0">
                <a:solidFill>
                  <a:schemeClr val="accent1"/>
                </a:solidFill>
              </a:rPr>
              <a:t>VOC’ların</a:t>
            </a:r>
            <a:r>
              <a:rPr lang="tr-TR" sz="11200" kern="0" dirty="0" smtClean="0">
                <a:solidFill>
                  <a:schemeClr val="accent1"/>
                </a:solidFill>
              </a:rPr>
              <a:t>, alerjenlerin, küflerin, patojenlerin, bakterilerin ve virüslerin tamamına karşı </a:t>
            </a:r>
            <a:r>
              <a:rPr lang="tr-TR" sz="11200" kern="0" dirty="0" smtClean="0">
                <a:solidFill>
                  <a:srgbClr val="FF0000"/>
                </a:solidFill>
              </a:rPr>
              <a:t>yüksek yıkıcı, sürekli çalışabilen, istikrarlı ve tekrarlanabilir </a:t>
            </a:r>
            <a:r>
              <a:rPr lang="tr-TR" sz="11200" kern="0" dirty="0" smtClean="0">
                <a:solidFill>
                  <a:schemeClr val="accent1"/>
                </a:solidFill>
              </a:rPr>
              <a:t> özellikte düşük enerjili bir plazma kullanmaktadır. </a:t>
            </a:r>
            <a:endParaRPr lang="en-IE" sz="11200" kern="0" dirty="0" smtClean="0">
              <a:solidFill>
                <a:schemeClr val="accent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331036" y="8988257"/>
            <a:ext cx="318437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AEROCAP</a:t>
            </a:r>
            <a:endParaRPr kumimoji="0" lang="tr-TR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7370704"/>
      </p:ext>
    </p:extLst>
  </p:cSld>
  <p:clrMapOvr>
    <a:masterClrMapping/>
  </p:clrMapOvr>
  <p:transition spd="slow" advClick="0" advTm="10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533</Words>
  <Application>Microsoft Office PowerPoint</Application>
  <PresentationFormat>Özel</PresentationFormat>
  <Paragraphs>108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Avenir Roman</vt:lpstr>
      <vt:lpstr>Calibri</vt:lpstr>
      <vt:lpstr>Helvetica Light</vt:lpstr>
      <vt:lpstr>White</vt:lpstr>
      <vt:lpstr> AEROCAP   Havadan Enfeksiyon kontrol </vt:lpstr>
      <vt:lpstr>    </vt:lpstr>
      <vt:lpstr>    </vt:lpstr>
      <vt:lpstr> AEROCAP   Havadan Yayılımlı Patojenler</vt:lpstr>
      <vt:lpstr>1-3 mikron belirsiz süre havada asılı kalır (virüsler) 10 mikron 17 dakika sonra zemine iner (sporlar) 20 mikron 4 dakika sonra zemine iner (bakteriler)</vt:lpstr>
      <vt:lpstr>PowerPoint Sunusu</vt:lpstr>
      <vt:lpstr> AEROCAP   Plazma Teknolojisi..</vt:lpstr>
      <vt:lpstr>   Kapasitif Plazma  Çalışma Metodu</vt:lpstr>
      <vt:lpstr>   Kapasitif Plazma  Çalışma Metodu</vt:lpstr>
      <vt:lpstr>   Kapasitif Plazma  Çalışma Metodu</vt:lpstr>
      <vt:lpstr>Kapasitif Plazma etkisi</vt:lpstr>
      <vt:lpstr>   Kapasitif Plazma etkisi</vt:lpstr>
      <vt:lpstr>   Kapasitif Plazma belgeler</vt:lpstr>
      <vt:lpstr>   Kapasitif Plazma belgeler</vt:lpstr>
      <vt:lpstr>   Kapasitif Plazma belgeler</vt:lpstr>
      <vt:lpstr>   Kapasitif Plazma belgeler</vt:lpstr>
      <vt:lpstr>   TEŞEKKÜR EDERİZ</vt:lpstr>
      <vt:lpstr>   TEŞEKKÜR EDERİZ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Novaerus</dc:title>
  <dc:creator>McBrien</dc:creator>
  <cp:lastModifiedBy>Bülent Ustaoğlu</cp:lastModifiedBy>
  <cp:revision>381</cp:revision>
  <cp:lastPrinted>2020-08-18T12:20:48Z</cp:lastPrinted>
  <dcterms:modified xsi:type="dcterms:W3CDTF">2021-09-20T08:58:29Z</dcterms:modified>
</cp:coreProperties>
</file>