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72"/>
  </p:notesMasterIdLst>
  <p:handoutMasterIdLst>
    <p:handoutMasterId r:id="rId73"/>
  </p:handoutMasterIdLst>
  <p:sldIdLst>
    <p:sldId id="258" r:id="rId3"/>
    <p:sldId id="357" r:id="rId4"/>
    <p:sldId id="356" r:id="rId5"/>
    <p:sldId id="358" r:id="rId6"/>
    <p:sldId id="354" r:id="rId7"/>
    <p:sldId id="355" r:id="rId8"/>
    <p:sldId id="333" r:id="rId9"/>
    <p:sldId id="334" r:id="rId10"/>
    <p:sldId id="335" r:id="rId11"/>
    <p:sldId id="340" r:id="rId12"/>
    <p:sldId id="336" r:id="rId13"/>
    <p:sldId id="337" r:id="rId14"/>
    <p:sldId id="341" r:id="rId15"/>
    <p:sldId id="322" r:id="rId16"/>
    <p:sldId id="300" r:id="rId17"/>
    <p:sldId id="303" r:id="rId18"/>
    <p:sldId id="321" r:id="rId19"/>
    <p:sldId id="345" r:id="rId20"/>
    <p:sldId id="342" r:id="rId21"/>
    <p:sldId id="338" r:id="rId22"/>
    <p:sldId id="347" r:id="rId23"/>
    <p:sldId id="301" r:id="rId24"/>
    <p:sldId id="302" r:id="rId25"/>
    <p:sldId id="352" r:id="rId26"/>
    <p:sldId id="377" r:id="rId27"/>
    <p:sldId id="378" r:id="rId28"/>
    <p:sldId id="379" r:id="rId29"/>
    <p:sldId id="380" r:id="rId30"/>
    <p:sldId id="381" r:id="rId31"/>
    <p:sldId id="382" r:id="rId32"/>
    <p:sldId id="383" r:id="rId33"/>
    <p:sldId id="384" r:id="rId34"/>
    <p:sldId id="385" r:id="rId35"/>
    <p:sldId id="386" r:id="rId36"/>
    <p:sldId id="387" r:id="rId37"/>
    <p:sldId id="388" r:id="rId38"/>
    <p:sldId id="389" r:id="rId39"/>
    <p:sldId id="390" r:id="rId40"/>
    <p:sldId id="391" r:id="rId41"/>
    <p:sldId id="392" r:id="rId42"/>
    <p:sldId id="393" r:id="rId43"/>
    <p:sldId id="394" r:id="rId44"/>
    <p:sldId id="395" r:id="rId45"/>
    <p:sldId id="396" r:id="rId46"/>
    <p:sldId id="397" r:id="rId47"/>
    <p:sldId id="398" r:id="rId48"/>
    <p:sldId id="399" r:id="rId49"/>
    <p:sldId id="400" r:id="rId50"/>
    <p:sldId id="401" r:id="rId51"/>
    <p:sldId id="402" r:id="rId52"/>
    <p:sldId id="403" r:id="rId53"/>
    <p:sldId id="404" r:id="rId54"/>
    <p:sldId id="405" r:id="rId55"/>
    <p:sldId id="406" r:id="rId56"/>
    <p:sldId id="407" r:id="rId57"/>
    <p:sldId id="408" r:id="rId58"/>
    <p:sldId id="409" r:id="rId59"/>
    <p:sldId id="410" r:id="rId60"/>
    <p:sldId id="411" r:id="rId61"/>
    <p:sldId id="412" r:id="rId62"/>
    <p:sldId id="369" r:id="rId63"/>
    <p:sldId id="370" r:id="rId64"/>
    <p:sldId id="371" r:id="rId65"/>
    <p:sldId id="372" r:id="rId66"/>
    <p:sldId id="373" r:id="rId67"/>
    <p:sldId id="375" r:id="rId68"/>
    <p:sldId id="374" r:id="rId69"/>
    <p:sldId id="376" r:id="rId70"/>
    <p:sldId id="413" r:id="rId71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DB8"/>
    <a:srgbClr val="00339A"/>
    <a:srgbClr val="FF00FF"/>
    <a:srgbClr val="0047D6"/>
    <a:srgbClr val="009900"/>
    <a:srgbClr val="67BDA9"/>
    <a:srgbClr val="595959"/>
    <a:srgbClr val="FA6306"/>
    <a:srgbClr val="055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11" autoAdjust="0"/>
    <p:restoredTop sz="91434" autoAdjust="0"/>
  </p:normalViewPr>
  <p:slideViewPr>
    <p:cSldViewPr>
      <p:cViewPr varScale="1">
        <p:scale>
          <a:sx n="69" d="100"/>
          <a:sy n="69" d="100"/>
        </p:scale>
        <p:origin x="160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762" y="-108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13BE31D0-F025-4917-ADFE-969484442F62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D6218C51-4D87-4AC0-80E6-83A103A4C0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4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431FDB8A-7D7F-46F9-809A-CA03CF6AB8A3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74138F11-6796-47E8-9B1B-737DBF37C0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31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8F11-6796-47E8-9B1B-737DBF37C03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22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Product photos to show</a:t>
            </a:r>
            <a:r>
              <a:rPr lang="en-US" baseline="0" dirty="0"/>
              <a:t> the products associated with the cartoon depiction on previous slide (two earlier).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8F11-6796-47E8-9B1B-737DBF37C03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89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build</a:t>
            </a:r>
            <a:r>
              <a:rPr lang="en-US" baseline="0" dirty="0"/>
              <a:t> up to introducing Aerisa as a total solution… explain that contaminated air pulled through a building causes odors and corrosion in the building.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8F11-6796-47E8-9B1B-737DBF37C03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40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Total Aerisa Solution – starts</a:t>
            </a:r>
            <a:r>
              <a:rPr lang="en-US" baseline="0" dirty="0"/>
              <a:t> treating contaminants in the outside air, then uses the indoor space as a reaction chamber to treat odors generated inside, and performs a final clarification of the exhausted air.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8F11-6796-47E8-9B1B-737DBF37C03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31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8F11-6796-47E8-9B1B-737DBF37C03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3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 example illustrating the data gathering</a:t>
            </a:r>
            <a:r>
              <a:rPr lang="en-US" baseline="0" dirty="0"/>
              <a:t> and initial design engineering stages.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8F11-6796-47E8-9B1B-737DBF37C03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86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8F11-6796-47E8-9B1B-737DBF37C03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04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Product photos to show</a:t>
            </a:r>
            <a:r>
              <a:rPr lang="en-US" baseline="0" dirty="0"/>
              <a:t> the products associated with the cartoon depiction on previous slide (two earlier).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8F11-6796-47E8-9B1B-737DBF37C03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83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Just</a:t>
            </a:r>
            <a:r>
              <a:rPr lang="en-US" baseline="0" dirty="0"/>
              <a:t> an introduction to the installation examples we have.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8F11-6796-47E8-9B1B-737DBF37C03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26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Less than 0.1 </a:t>
            </a:r>
            <a:r>
              <a:rPr lang="en-US" dirty="0" err="1"/>
              <a:t>ppm</a:t>
            </a:r>
            <a:r>
              <a:rPr lang="en-US" dirty="0"/>
              <a:t> measured inside</a:t>
            </a:r>
            <a:r>
              <a:rPr lang="en-US" baseline="0" dirty="0"/>
              <a:t> HW building (less than 0.01 </a:t>
            </a:r>
            <a:r>
              <a:rPr lang="en-US" baseline="0" dirty="0" err="1"/>
              <a:t>ppm</a:t>
            </a:r>
            <a:r>
              <a:rPr lang="en-US" baseline="0" dirty="0"/>
              <a:t> measured at AerExhaust).</a:t>
            </a:r>
          </a:p>
          <a:p>
            <a:r>
              <a:rPr lang="en-US" baseline="0" dirty="0"/>
              <a:t>AerExhaust efficiency calculated at a minimum of 90% removal.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8F11-6796-47E8-9B1B-737DBF37C03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54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Less than 0.1 </a:t>
            </a:r>
            <a:r>
              <a:rPr lang="en-US" dirty="0" err="1"/>
              <a:t>ppm</a:t>
            </a:r>
            <a:r>
              <a:rPr lang="en-US" dirty="0"/>
              <a:t> measured inside</a:t>
            </a:r>
            <a:r>
              <a:rPr lang="en-US" baseline="0" dirty="0"/>
              <a:t> HW building (less than 0.01 </a:t>
            </a:r>
            <a:r>
              <a:rPr lang="en-US" baseline="0" dirty="0" err="1"/>
              <a:t>ppm</a:t>
            </a:r>
            <a:r>
              <a:rPr lang="en-US" baseline="0" dirty="0"/>
              <a:t> measured at AerExhaust).</a:t>
            </a:r>
          </a:p>
          <a:p>
            <a:r>
              <a:rPr lang="en-US" baseline="0" dirty="0"/>
              <a:t>AerExhaust efficiency calculated at a minimum of 90% removal.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8F11-6796-47E8-9B1B-737DBF37C03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1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Aerisa</a:t>
            </a:r>
            <a:r>
              <a:rPr lang="en-US" baseline="0" dirty="0"/>
              <a:t> is set up to treat two main areas: the combined Headworks/Solids building; and the influent lift station/equalization basins.</a:t>
            </a:r>
          </a:p>
          <a:p>
            <a:r>
              <a:rPr lang="en-US" baseline="0" dirty="0"/>
              <a:t>The Headworks/Solids bldg has an AerSupply, balanced with a Hawk Carbon scrubber – engineer’s design.</a:t>
            </a:r>
          </a:p>
          <a:p>
            <a:r>
              <a:rPr lang="en-US" baseline="0" dirty="0"/>
              <a:t>The influent stream has an AerSupply injecting into one EQ Basin and the influent lift station.  An AerExhaust system is combined with a contact chamber (with its own AerSupply for </a:t>
            </a:r>
            <a:r>
              <a:rPr lang="en-US" baseline="0" dirty="0" err="1"/>
              <a:t>addn’l</a:t>
            </a:r>
            <a:r>
              <a:rPr lang="en-US" baseline="0" dirty="0"/>
              <a:t> ionization) to balance and finish treating the exhausted air from 2 EQ Basins and the Lift Station.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8F11-6796-47E8-9B1B-737DBF37C03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478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Product photos to show</a:t>
            </a:r>
            <a:r>
              <a:rPr lang="en-US" baseline="0" dirty="0"/>
              <a:t> the products associated with the cartoon depiction on previous slide (two earlier).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8F11-6796-47E8-9B1B-737DBF37C03E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843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8F11-6796-47E8-9B1B-737DBF37C03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175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8F11-6796-47E8-9B1B-737DBF37C03E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254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8F11-6796-47E8-9B1B-737DBF37C03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748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8F11-6796-47E8-9B1B-737DBF37C03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95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8F11-6796-47E8-9B1B-737DBF37C03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14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8F11-6796-47E8-9B1B-737DBF37C03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75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8F11-6796-47E8-9B1B-737DBF37C03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77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8F11-6796-47E8-9B1B-737DBF37C03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05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84FA06-694D-41BE-8AA2-41A12976E498}" type="slidenum">
              <a:rPr lang="en-US" altLang="de-DE" sz="1300"/>
              <a:pPr>
                <a:spcBef>
                  <a:spcPct val="0"/>
                </a:spcBef>
              </a:pPr>
              <a:t>33</a:t>
            </a:fld>
            <a:endParaRPr lang="en-US" altLang="de-DE" sz="13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942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2B887-179D-4FAC-90EB-A4058F5BC6D9}" type="datetime1">
              <a:rPr lang="en-US" smtClean="0"/>
              <a:pPr/>
              <a:t>10/5/2021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Plasma Air Company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A55A-12A8-48C1-B88E-ED7503B38184}" type="datetime1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Plasma Air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9658-3115-49D8-9281-27C4910386D8}" type="datetime1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Plasma Air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 bwMode="auto">
          <a:xfrm>
            <a:off x="3111500" y="6324600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6127250-50EA-4765-AD33-DBAB68636173}" type="slidenum">
              <a:rPr lang="en-US" altLang="de-DE" sz="1400"/>
              <a:pPr algn="r" eaLnBrk="1" hangingPunct="1"/>
              <a:t>‹#›</a:t>
            </a:fld>
            <a:endParaRPr lang="en-US" altLang="de-DE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63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90600"/>
            <a:ext cx="40386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7099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2E0-8405-4329-8022-9D7A69772550}" type="datetimeFigureOut">
              <a:rPr lang="en-US" smtClean="0">
                <a:solidFill>
                  <a:srgbClr val="CEF2EC">
                    <a:shade val="90000"/>
                  </a:srgbClr>
                </a:solidFill>
              </a:rPr>
              <a:pPr/>
              <a:t>10/5/2021</a:t>
            </a:fld>
            <a:endParaRPr lang="en-US">
              <a:solidFill>
                <a:srgbClr val="CEF2EC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EF2EC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>
                <a:solidFill>
                  <a:srgbClr val="CEF2EC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CEF2EC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35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2E0-8405-4329-8022-9D7A69772550}" type="datetimeFigureOut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10/5/2021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01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2E0-8405-4329-8022-9D7A69772550}" type="datetimeFigureOut">
              <a:rPr lang="en-US" smtClean="0">
                <a:solidFill>
                  <a:srgbClr val="CEF2EC">
                    <a:shade val="90000"/>
                  </a:srgbClr>
                </a:solidFill>
              </a:rPr>
              <a:pPr/>
              <a:t>10/5/2021</a:t>
            </a:fld>
            <a:endParaRPr lang="en-US">
              <a:solidFill>
                <a:srgbClr val="CEF2EC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EF2EC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>
                <a:solidFill>
                  <a:srgbClr val="CEF2EC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CEF2EC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69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2E0-8405-4329-8022-9D7A69772550}" type="datetimeFigureOut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10/5/2021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03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2E0-8405-4329-8022-9D7A69772550}" type="datetimeFigureOut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10/5/2021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67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2E0-8405-4329-8022-9D7A69772550}" type="datetimeFigureOut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10/5/2021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44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2E0-8405-4329-8022-9D7A69772550}" type="datetimeFigureOut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10/5/2021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91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F4FC-C258-4D4A-AC8E-8BE6BBAD3477}" type="datetime1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2E0-8405-4329-8022-9D7A69772550}" type="datetimeFigureOut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10/5/2021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18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2E0-8405-4329-8022-9D7A69772550}" type="datetimeFigureOut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10/5/2021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6A0FBFA-CA77-4BDE-81F6-F3AC83B50DFC}" type="slidenum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15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2E0-8405-4329-8022-9D7A69772550}" type="datetimeFigureOut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10/5/2021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76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2E0-8405-4329-8022-9D7A69772550}" type="datetimeFigureOut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10/5/2021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884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C1C5F-30CB-4FBE-85C4-9B384B862450}" type="datetime1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Plasma Air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5BC96-93EE-45C0-99B1-D6C03441A80B}" type="datetime1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Plasma Air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4C50-8E61-499D-8B3F-8A27BA5EAE49}" type="datetime1">
              <a:rPr lang="en-US" smtClean="0"/>
              <a:pPr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Plasma Air Company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C195-0CA5-4A42-9D09-3DE2B130EAF7}" type="datetime1">
              <a:rPr lang="en-US" smtClean="0"/>
              <a:pPr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Plasma Air Company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9B586-4F2A-4FCA-98A3-5098A68EB6B9}" type="datetime1">
              <a:rPr lang="en-US" smtClean="0"/>
              <a:pPr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Plasma Air Company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8FCC-48E6-4C53-A122-540B95A63ACA}" type="datetime1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Plasma Air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90E9B-9147-4697-A4B8-777058EEC321}" type="datetime1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Plasma Air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609600" cy="365125"/>
          </a:xfrm>
        </p:spPr>
        <p:txBody>
          <a:bodyPr/>
          <a:lstStyle/>
          <a:p>
            <a:fld id="{E6A0FBFA-CA77-4BDE-81F6-F3AC83B50D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6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bg2"/>
            </a:gs>
            <a:gs pos="16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EFB4510-9A31-4795-9440-E0806AD720F1}" type="datetime1">
              <a:rPr lang="en-US" smtClean="0"/>
              <a:pPr/>
              <a:t>10/5/2021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1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/>
              <a:t>A Plasma Air Company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6A0FBFA-CA77-4BDE-81F6-F3AC83B50DF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bg2"/>
            </a:gs>
            <a:gs pos="16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21162E0-8405-4329-8022-9D7A69772550}" type="datetimeFigureOut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10/5/2021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6A0FBFA-CA77-4BDE-81F6-F3AC83B50DFC}" type="slidenum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662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bg2"/>
            </a:gs>
            <a:gs pos="16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ite Logo - blue Waves w ta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2559886"/>
            <a:ext cx="7315200" cy="1738231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tr-TR" sz="4800" i="1" dirty="0">
                <a:solidFill>
                  <a:schemeClr val="bg1"/>
                </a:solidFill>
                <a:latin typeface="Albertus Medium" pitchFamily="34" charset="0"/>
              </a:rPr>
              <a:t>Koku Kontrol</a:t>
            </a:r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 </a:t>
            </a:r>
            <a:r>
              <a:rPr lang="tr-TR" sz="4800" i="1" dirty="0">
                <a:solidFill>
                  <a:schemeClr val="bg1"/>
                </a:solidFill>
                <a:latin typeface="Albertus Medium" pitchFamily="34" charset="0"/>
              </a:rPr>
              <a:t>Ögeleri</a:t>
            </a:r>
            <a:endParaRPr lang="en-US" sz="48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1143000"/>
            <a:ext cx="8305800" cy="609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3"/>
              </a:buClr>
              <a:buSzPct val="95000"/>
              <a:defRPr/>
            </a:pPr>
            <a:r>
              <a:rPr lang="en-US" sz="2800" dirty="0" smtClean="0">
                <a:solidFill>
                  <a:srgbClr val="00339A"/>
                </a:solidFill>
              </a:rPr>
              <a:t>H</a:t>
            </a:r>
            <a:r>
              <a:rPr lang="tr-TR" sz="2800" dirty="0" smtClean="0">
                <a:solidFill>
                  <a:srgbClr val="00339A"/>
                </a:solidFill>
              </a:rPr>
              <a:t>i</a:t>
            </a:r>
            <a:r>
              <a:rPr lang="en-US" sz="2800" dirty="0" err="1" smtClean="0">
                <a:solidFill>
                  <a:srgbClr val="00339A"/>
                </a:solidFill>
              </a:rPr>
              <a:t>dro</a:t>
            </a:r>
            <a:r>
              <a:rPr lang="tr-TR" sz="2800" dirty="0" smtClean="0">
                <a:solidFill>
                  <a:srgbClr val="00339A"/>
                </a:solidFill>
              </a:rPr>
              <a:t>j</a:t>
            </a:r>
            <a:r>
              <a:rPr lang="en-US" sz="2800" dirty="0" smtClean="0">
                <a:solidFill>
                  <a:srgbClr val="00339A"/>
                </a:solidFill>
              </a:rPr>
              <a:t>en S</a:t>
            </a:r>
            <a:r>
              <a:rPr lang="tr-TR" sz="2800" dirty="0" smtClean="0">
                <a:solidFill>
                  <a:srgbClr val="00339A"/>
                </a:solidFill>
              </a:rPr>
              <a:t>ü</a:t>
            </a:r>
            <a:r>
              <a:rPr lang="en-US" sz="2800" dirty="0" err="1" smtClean="0">
                <a:solidFill>
                  <a:srgbClr val="00339A"/>
                </a:solidFill>
              </a:rPr>
              <a:t>lfi</a:t>
            </a:r>
            <a:r>
              <a:rPr lang="tr-TR" sz="2800" dirty="0" smtClean="0">
                <a:solidFill>
                  <a:srgbClr val="00339A"/>
                </a:solidFill>
              </a:rPr>
              <a:t>t</a:t>
            </a:r>
            <a:r>
              <a:rPr lang="en-US" sz="2800" dirty="0" smtClean="0">
                <a:solidFill>
                  <a:srgbClr val="00339A"/>
                </a:solidFill>
              </a:rPr>
              <a:t> To</a:t>
            </a:r>
            <a:r>
              <a:rPr lang="tr-TR" sz="2800" dirty="0" err="1" smtClean="0">
                <a:solidFill>
                  <a:srgbClr val="00339A"/>
                </a:solidFill>
              </a:rPr>
              <a:t>ksisite</a:t>
            </a:r>
            <a:r>
              <a:rPr lang="tr-TR" sz="2800" dirty="0" smtClean="0">
                <a:solidFill>
                  <a:srgbClr val="00339A"/>
                </a:solidFill>
              </a:rPr>
              <a:t> </a:t>
            </a:r>
            <a:r>
              <a:rPr lang="en-US" sz="2800" dirty="0" smtClean="0">
                <a:solidFill>
                  <a:srgbClr val="00339A"/>
                </a:solidFill>
              </a:rPr>
              <a:t> </a:t>
            </a:r>
            <a:r>
              <a:rPr lang="en-US" sz="2800" dirty="0" err="1" smtClean="0">
                <a:solidFill>
                  <a:srgbClr val="00339A"/>
                </a:solidFill>
              </a:rPr>
              <a:t>Spe</a:t>
            </a:r>
            <a:r>
              <a:rPr lang="tr-TR" sz="2800" dirty="0" smtClean="0">
                <a:solidFill>
                  <a:srgbClr val="00339A"/>
                </a:solidFill>
              </a:rPr>
              <a:t>k</a:t>
            </a:r>
            <a:r>
              <a:rPr lang="en-US" sz="2800" dirty="0" err="1" smtClean="0">
                <a:solidFill>
                  <a:srgbClr val="00339A"/>
                </a:solidFill>
              </a:rPr>
              <a:t>trum</a:t>
            </a:r>
            <a:r>
              <a:rPr lang="tr-TR" sz="2800" dirty="0" smtClean="0">
                <a:solidFill>
                  <a:srgbClr val="00339A"/>
                </a:solidFill>
              </a:rPr>
              <a:t>u</a:t>
            </a:r>
            <a:endParaRPr lang="en-US" sz="2800" dirty="0">
              <a:solidFill>
                <a:srgbClr val="00339A"/>
              </a:solidFill>
            </a:endParaRPr>
          </a:p>
          <a:p>
            <a:pPr lvl="0">
              <a:buClr>
                <a:schemeClr val="accent3"/>
              </a:buClr>
              <a:buSzPct val="95000"/>
              <a:defRPr/>
            </a:pPr>
            <a:endParaRPr lang="en-US" sz="1000" dirty="0">
              <a:solidFill>
                <a:srgbClr val="00339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10</a:t>
            </a:fld>
            <a:endParaRPr lang="en-US" sz="1600" dirty="0"/>
          </a:p>
        </p:txBody>
      </p:sp>
      <p:sp>
        <p:nvSpPr>
          <p:cNvPr id="18" name="Curved Up Arrow 17"/>
          <p:cNvSpPr/>
          <p:nvPr/>
        </p:nvSpPr>
        <p:spPr>
          <a:xfrm rot="16473072">
            <a:off x="6100568" y="2263739"/>
            <a:ext cx="962025" cy="533400"/>
          </a:xfrm>
          <a:prstGeom prst="curved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85608" y="2314575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+mj-lt"/>
              </a:rPr>
              <a:t>99% </a:t>
            </a:r>
            <a:r>
              <a:rPr lang="tr-TR" b="1" i="1" dirty="0" err="1" smtClean="0">
                <a:solidFill>
                  <a:srgbClr val="FF0000"/>
                </a:solidFill>
                <a:latin typeface="+mj-lt"/>
              </a:rPr>
              <a:t>azaltım</a:t>
            </a:r>
            <a:endParaRPr lang="en-US" b="1" i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US" sz="1100" b="1" dirty="0">
                <a:solidFill>
                  <a:srgbClr val="000000"/>
                </a:solidFill>
                <a:latin typeface="+mj-lt"/>
              </a:rPr>
              <a:t>[100% - (0.1/10)]</a:t>
            </a:r>
          </a:p>
          <a:p>
            <a:pPr algn="ctr"/>
            <a:endParaRPr lang="en-US" sz="10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24618" y="4685436"/>
            <a:ext cx="2569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00" dirty="0" smtClean="0">
                <a:solidFill>
                  <a:srgbClr val="000000"/>
                </a:solidFill>
                <a:latin typeface="+mj-lt"/>
              </a:rPr>
              <a:t>Eşik konsantrasyonları</a:t>
            </a:r>
            <a:r>
              <a:rPr lang="en-US" sz="900" dirty="0" smtClean="0">
                <a:solidFill>
                  <a:srgbClr val="000000"/>
                </a:solidFill>
                <a:latin typeface="+mj-lt"/>
              </a:rPr>
              <a:t>:</a:t>
            </a:r>
            <a:endParaRPr lang="en-US" sz="900" dirty="0">
              <a:solidFill>
                <a:srgbClr val="000000"/>
              </a:solidFill>
              <a:latin typeface="+mj-lt"/>
            </a:endParaRPr>
          </a:p>
          <a:p>
            <a:pPr lvl="0"/>
            <a:r>
              <a:rPr lang="tr-TR" sz="900" dirty="0" smtClean="0">
                <a:solidFill>
                  <a:srgbClr val="000000"/>
                </a:solidFill>
                <a:latin typeface="+mj-lt"/>
              </a:rPr>
              <a:t>Koku eşiği</a:t>
            </a:r>
            <a:r>
              <a:rPr lang="en-US" sz="900" dirty="0" smtClean="0">
                <a:solidFill>
                  <a:srgbClr val="000000"/>
                </a:solidFill>
                <a:latin typeface="+mj-lt"/>
              </a:rPr>
              <a:t>= </a:t>
            </a:r>
            <a:r>
              <a:rPr lang="en-US" sz="900" dirty="0">
                <a:solidFill>
                  <a:srgbClr val="000000"/>
                </a:solidFill>
                <a:latin typeface="+mj-lt"/>
              </a:rPr>
              <a:t>0.00047 ppm (0.47 ppb)</a:t>
            </a:r>
          </a:p>
          <a:p>
            <a:pPr lvl="0"/>
            <a:r>
              <a:rPr lang="tr-TR" sz="900" dirty="0" smtClean="0">
                <a:solidFill>
                  <a:srgbClr val="000000"/>
                </a:solidFill>
                <a:latin typeface="+mj-lt"/>
              </a:rPr>
              <a:t>Tanımlama eşiği</a:t>
            </a:r>
            <a:r>
              <a:rPr lang="en-US" sz="900" dirty="0" smtClean="0">
                <a:solidFill>
                  <a:srgbClr val="000000"/>
                </a:solidFill>
                <a:latin typeface="+mj-lt"/>
              </a:rPr>
              <a:t>= </a:t>
            </a:r>
            <a:r>
              <a:rPr lang="en-US" sz="900" dirty="0">
                <a:solidFill>
                  <a:srgbClr val="000000"/>
                </a:solidFill>
                <a:latin typeface="+mj-lt"/>
              </a:rPr>
              <a:t>0.0047 ppm (4.7 ppb)</a:t>
            </a:r>
          </a:p>
          <a:p>
            <a:pPr lvl="0"/>
            <a:endParaRPr lang="en-US" sz="900" dirty="0">
              <a:solidFill>
                <a:srgbClr val="000000"/>
              </a:solidFill>
              <a:latin typeface="+mj-lt"/>
            </a:endParaRPr>
          </a:p>
          <a:p>
            <a:pPr lvl="0"/>
            <a:r>
              <a:rPr lang="tr-TR" sz="900" dirty="0" err="1" smtClean="0">
                <a:solidFill>
                  <a:srgbClr val="000000"/>
                </a:solidFill>
                <a:latin typeface="+mj-lt"/>
              </a:rPr>
              <a:t>Maruziyet</a:t>
            </a:r>
            <a:r>
              <a:rPr lang="tr-TR" sz="900" dirty="0" smtClean="0">
                <a:solidFill>
                  <a:srgbClr val="000000"/>
                </a:solidFill>
                <a:latin typeface="+mj-lt"/>
              </a:rPr>
              <a:t> sınırı </a:t>
            </a:r>
            <a:r>
              <a:rPr lang="en-US" sz="900" dirty="0" smtClean="0">
                <a:solidFill>
                  <a:srgbClr val="000000"/>
                </a:solidFill>
                <a:latin typeface="+mj-lt"/>
              </a:rPr>
              <a:t>(TWA</a:t>
            </a:r>
            <a:r>
              <a:rPr lang="en-US" sz="900" dirty="0">
                <a:solidFill>
                  <a:srgbClr val="000000"/>
                </a:solidFill>
                <a:latin typeface="+mj-lt"/>
              </a:rPr>
              <a:t>) = 10 ppm (OSHA &amp; NIOSH)</a:t>
            </a:r>
          </a:p>
          <a:p>
            <a:pPr lvl="0"/>
            <a:r>
              <a:rPr lang="en-US" sz="900" dirty="0">
                <a:solidFill>
                  <a:srgbClr val="000000"/>
                </a:solidFill>
                <a:latin typeface="+mj-lt"/>
              </a:rPr>
              <a:t>IDHL = 100 ppm (OSHA &amp; NIOSH)</a:t>
            </a:r>
          </a:p>
          <a:p>
            <a:pPr lvl="0"/>
            <a:r>
              <a:rPr lang="en-US" sz="900" dirty="0" smtClean="0">
                <a:solidFill>
                  <a:srgbClr val="000000"/>
                </a:solidFill>
                <a:latin typeface="+mj-lt"/>
              </a:rPr>
              <a:t>10-</a:t>
            </a:r>
            <a:r>
              <a:rPr lang="tr-TR" sz="900" dirty="0" smtClean="0">
                <a:solidFill>
                  <a:srgbClr val="000000"/>
                </a:solidFill>
                <a:latin typeface="+mj-lt"/>
              </a:rPr>
              <a:t>dakika maruz kalım </a:t>
            </a:r>
            <a:r>
              <a:rPr lang="en-US" sz="900" dirty="0" smtClean="0">
                <a:solidFill>
                  <a:srgbClr val="000000"/>
                </a:solidFill>
                <a:latin typeface="+mj-lt"/>
              </a:rPr>
              <a:t>/8-</a:t>
            </a:r>
            <a:r>
              <a:rPr lang="tr-TR" sz="900" dirty="0" smtClean="0">
                <a:solidFill>
                  <a:srgbClr val="000000"/>
                </a:solidFill>
                <a:latin typeface="+mj-lt"/>
              </a:rPr>
              <a:t>saatlik vardiya</a:t>
            </a:r>
            <a:r>
              <a:rPr lang="en-US" sz="900" dirty="0" smtClean="0">
                <a:solidFill>
                  <a:srgbClr val="000000"/>
                </a:solidFill>
                <a:latin typeface="+mj-lt"/>
              </a:rPr>
              <a:t>= </a:t>
            </a:r>
            <a:r>
              <a:rPr lang="en-US" sz="900" dirty="0">
                <a:solidFill>
                  <a:srgbClr val="000000"/>
                </a:solidFill>
                <a:latin typeface="+mj-lt"/>
              </a:rPr>
              <a:t>20 ppm</a:t>
            </a:r>
          </a:p>
          <a:p>
            <a:pPr lvl="0"/>
            <a:r>
              <a:rPr lang="en-US" sz="900" dirty="0">
                <a:solidFill>
                  <a:srgbClr val="000000"/>
                </a:solidFill>
                <a:latin typeface="+mj-lt"/>
              </a:rPr>
              <a:t>	=</a:t>
            </a:r>
            <a:r>
              <a:rPr lang="en-US" sz="900" dirty="0" smtClean="0">
                <a:solidFill>
                  <a:srgbClr val="000000"/>
                </a:solidFill>
                <a:latin typeface="+mj-lt"/>
              </a:rPr>
              <a:t>P</a:t>
            </a:r>
            <a:r>
              <a:rPr lang="tr-TR" sz="900" dirty="0" smtClean="0">
                <a:solidFill>
                  <a:srgbClr val="000000"/>
                </a:solidFill>
                <a:latin typeface="+mj-lt"/>
              </a:rPr>
              <a:t>i</a:t>
            </a:r>
            <a:r>
              <a:rPr lang="en-US" sz="900" dirty="0" smtClean="0">
                <a:solidFill>
                  <a:srgbClr val="000000"/>
                </a:solidFill>
                <a:latin typeface="+mj-lt"/>
              </a:rPr>
              <a:t>k 50 </a:t>
            </a:r>
            <a:r>
              <a:rPr lang="en-US" sz="900" dirty="0">
                <a:solidFill>
                  <a:srgbClr val="000000"/>
                </a:solidFill>
                <a:latin typeface="+mj-lt"/>
              </a:rPr>
              <a:t>ppm (OSHA) 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28575" y="2362200"/>
            <a:ext cx="1190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000" b="1" dirty="0" smtClean="0">
                <a:solidFill>
                  <a:srgbClr val="000000"/>
                </a:solidFill>
                <a:latin typeface="+mj-lt"/>
              </a:rPr>
              <a:t>Çürük yumurta koku alarmı</a:t>
            </a:r>
            <a:endParaRPr lang="tr-TR" sz="10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28575" y="3201888"/>
            <a:ext cx="1190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000" b="1" dirty="0" smtClean="0">
                <a:solidFill>
                  <a:srgbClr val="000000"/>
                </a:solidFill>
                <a:latin typeface="+mj-lt"/>
              </a:rPr>
              <a:t>Ciddi Göz yaralanma eşiği</a:t>
            </a:r>
            <a:endParaRPr lang="tr-TR" sz="10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23812" y="3714690"/>
            <a:ext cx="1190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000" b="1" dirty="0" smtClean="0">
                <a:solidFill>
                  <a:srgbClr val="000000"/>
                </a:solidFill>
                <a:latin typeface="+mj-lt"/>
              </a:rPr>
              <a:t>Yaklaşan yaşam tehdidi</a:t>
            </a:r>
            <a:endParaRPr lang="tr-TR" sz="10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0" y="5008602"/>
            <a:ext cx="1190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000" b="1" dirty="0" smtClean="0">
                <a:solidFill>
                  <a:srgbClr val="000000"/>
                </a:solidFill>
                <a:latin typeface="+mj-lt"/>
              </a:rPr>
              <a:t>Solunum felci sonucu anında çöküş</a:t>
            </a:r>
            <a:endParaRPr lang="tr-TR" sz="1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05000"/>
            <a:ext cx="5029200" cy="4076700"/>
          </a:xfrm>
          <a:prstGeom prst="rect">
            <a:avLst/>
          </a:prstGeom>
        </p:spPr>
      </p:pic>
      <p:sp>
        <p:nvSpPr>
          <p:cNvPr id="27" name="Metin kutusu 26"/>
          <p:cNvSpPr txBox="1"/>
          <p:nvPr/>
        </p:nvSpPr>
        <p:spPr>
          <a:xfrm>
            <a:off x="2902307" y="2190456"/>
            <a:ext cx="1190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>
                <a:solidFill>
                  <a:srgbClr val="FFFF00"/>
                </a:solidFill>
                <a:latin typeface="+mj-lt"/>
              </a:rPr>
              <a:t>Koku eşiği</a:t>
            </a:r>
            <a:endParaRPr lang="tr-TR" sz="1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8" name="Metin kutusu 27"/>
          <p:cNvSpPr txBox="1"/>
          <p:nvPr/>
        </p:nvSpPr>
        <p:spPr>
          <a:xfrm>
            <a:off x="2819400" y="26670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>
                <a:solidFill>
                  <a:srgbClr val="FFFF00"/>
                </a:solidFill>
                <a:latin typeface="+mj-lt"/>
              </a:rPr>
              <a:t>Saldırgan Koku </a:t>
            </a:r>
            <a:endParaRPr lang="tr-TR" sz="1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9" name="Metin kutusu 28"/>
          <p:cNvSpPr txBox="1"/>
          <p:nvPr/>
        </p:nvSpPr>
        <p:spPr>
          <a:xfrm>
            <a:off x="2057400" y="304800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>
                <a:solidFill>
                  <a:srgbClr val="FFFF00"/>
                </a:solidFill>
                <a:latin typeface="+mj-lt"/>
              </a:rPr>
              <a:t>Baş ağrısı, Mide bulantısı</a:t>
            </a:r>
            <a:endParaRPr lang="tr-TR" sz="1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0" name="Metin kutusu 29"/>
          <p:cNvSpPr txBox="1"/>
          <p:nvPr/>
        </p:nvSpPr>
        <p:spPr>
          <a:xfrm>
            <a:off x="1676400" y="3505200"/>
            <a:ext cx="380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>
                <a:solidFill>
                  <a:srgbClr val="FFFF00"/>
                </a:solidFill>
                <a:latin typeface="+mj-lt"/>
              </a:rPr>
              <a:t>Göz yaralanması, koku alma duygusu yitimi</a:t>
            </a:r>
            <a:endParaRPr lang="tr-TR" sz="1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1" name="Metin kutusu 30"/>
          <p:cNvSpPr txBox="1"/>
          <p:nvPr/>
        </p:nvSpPr>
        <p:spPr>
          <a:xfrm>
            <a:off x="1676400" y="4038600"/>
            <a:ext cx="380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 smtClean="0">
                <a:solidFill>
                  <a:srgbClr val="FFFF00"/>
                </a:solidFill>
                <a:latin typeface="+mj-lt"/>
              </a:rPr>
              <a:t>Konjuktivit</a:t>
            </a:r>
            <a:r>
              <a:rPr lang="tr-TR" sz="1400" b="1" dirty="0" smtClean="0">
                <a:solidFill>
                  <a:srgbClr val="FFFF00"/>
                </a:solidFill>
                <a:latin typeface="+mj-lt"/>
              </a:rPr>
              <a:t>,, Koku felci, solunum sistemi tahrişi</a:t>
            </a:r>
            <a:endParaRPr lang="tr-TR" sz="1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2" name="Metin kutusu 31"/>
          <p:cNvSpPr txBox="1"/>
          <p:nvPr/>
        </p:nvSpPr>
        <p:spPr>
          <a:xfrm>
            <a:off x="2430819" y="44958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 smtClean="0">
                <a:solidFill>
                  <a:srgbClr val="FFFF00"/>
                </a:solidFill>
                <a:latin typeface="+mj-lt"/>
              </a:rPr>
              <a:t>Pulmoner</a:t>
            </a:r>
            <a:r>
              <a:rPr lang="tr-TR" sz="1400" b="1" dirty="0" smtClean="0">
                <a:solidFill>
                  <a:srgbClr val="FFFF00"/>
                </a:solidFill>
                <a:latin typeface="+mj-lt"/>
              </a:rPr>
              <a:t> ödem</a:t>
            </a:r>
            <a:endParaRPr lang="tr-TR" sz="1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3" name="Metin kutusu 32"/>
          <p:cNvSpPr txBox="1"/>
          <p:nvPr/>
        </p:nvSpPr>
        <p:spPr>
          <a:xfrm>
            <a:off x="1981199" y="4933446"/>
            <a:ext cx="3324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>
                <a:solidFill>
                  <a:srgbClr val="FFFF00"/>
                </a:solidFill>
                <a:latin typeface="+mj-lt"/>
              </a:rPr>
              <a:t>Kuvvetli sinir sistemi uyarımı, </a:t>
            </a:r>
            <a:r>
              <a:rPr lang="tr-TR" sz="1400" b="1" dirty="0" err="1" smtClean="0">
                <a:solidFill>
                  <a:srgbClr val="FFFF00"/>
                </a:solidFill>
                <a:latin typeface="+mj-lt"/>
              </a:rPr>
              <a:t>Apnea</a:t>
            </a:r>
            <a:endParaRPr lang="tr-TR" sz="1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4" name="Metin kutusu 33"/>
          <p:cNvSpPr txBox="1"/>
          <p:nvPr/>
        </p:nvSpPr>
        <p:spPr>
          <a:xfrm>
            <a:off x="2909887" y="5346928"/>
            <a:ext cx="1190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>
                <a:solidFill>
                  <a:srgbClr val="FFFF00"/>
                </a:solidFill>
                <a:latin typeface="+mj-lt"/>
              </a:rPr>
              <a:t>Ölüm</a:t>
            </a:r>
            <a:endParaRPr lang="tr-TR" sz="1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5" name="Metin kutusu 34"/>
          <p:cNvSpPr txBox="1"/>
          <p:nvPr/>
        </p:nvSpPr>
        <p:spPr>
          <a:xfrm>
            <a:off x="0" y="4267200"/>
            <a:ext cx="14382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 smtClean="0">
                <a:solidFill>
                  <a:srgbClr val="000000"/>
                </a:solidFill>
                <a:latin typeface="+mj-lt"/>
              </a:rPr>
              <a:t>Sağlığa  veya yaşama derhal tehlikeli</a:t>
            </a:r>
          </a:p>
          <a:p>
            <a:pPr algn="ctr"/>
            <a:r>
              <a:rPr lang="tr-TR" sz="1000" b="1" dirty="0" smtClean="0">
                <a:solidFill>
                  <a:srgbClr val="000000"/>
                </a:solidFill>
                <a:latin typeface="+mj-lt"/>
              </a:rPr>
              <a:t>NIOSH limiti 100 </a:t>
            </a:r>
            <a:r>
              <a:rPr lang="tr-TR" sz="1000" b="1" dirty="0" err="1" smtClean="0">
                <a:solidFill>
                  <a:srgbClr val="000000"/>
                </a:solidFill>
                <a:latin typeface="+mj-lt"/>
              </a:rPr>
              <a:t>ppm</a:t>
            </a:r>
            <a:endParaRPr lang="tr-TR" sz="1000" b="1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7869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tr-TR" sz="4800" i="1" dirty="0">
                <a:solidFill>
                  <a:schemeClr val="bg1"/>
                </a:solidFill>
                <a:latin typeface="Albertus Medium" pitchFamily="34" charset="0"/>
              </a:rPr>
              <a:t>Koku Kontrol</a:t>
            </a:r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 </a:t>
            </a:r>
            <a:r>
              <a:rPr lang="tr-TR" sz="4800" i="1" dirty="0">
                <a:solidFill>
                  <a:schemeClr val="bg1"/>
                </a:solidFill>
                <a:latin typeface="Albertus Medium" pitchFamily="34" charset="0"/>
              </a:rPr>
              <a:t>Ögeleri</a:t>
            </a:r>
            <a:endParaRPr lang="en-US" sz="48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1143000"/>
            <a:ext cx="8839200" cy="4876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3"/>
              </a:buClr>
              <a:buSzPct val="95000"/>
              <a:defRPr/>
            </a:pPr>
            <a:r>
              <a:rPr lang="tr-TR" sz="2800" dirty="0" smtClean="0">
                <a:solidFill>
                  <a:srgbClr val="00339A"/>
                </a:solidFill>
              </a:rPr>
              <a:t>Koku Kontrolünün Önemi</a:t>
            </a:r>
            <a:endParaRPr lang="tr-TR" sz="2800" dirty="0">
              <a:solidFill>
                <a:srgbClr val="00339A"/>
              </a:solidFill>
            </a:endParaRPr>
          </a:p>
          <a:p>
            <a:pPr>
              <a:buClr>
                <a:schemeClr val="accent3"/>
              </a:buClr>
              <a:buSzPct val="95000"/>
              <a:defRPr/>
            </a:pPr>
            <a:r>
              <a:rPr lang="tr-TR" sz="2800" dirty="0" smtClean="0">
                <a:solidFill>
                  <a:srgbClr val="00339A"/>
                </a:solidFill>
              </a:rPr>
              <a:t>Koku </a:t>
            </a:r>
            <a:r>
              <a:rPr lang="tr-TR" sz="2800" dirty="0">
                <a:solidFill>
                  <a:srgbClr val="00339A"/>
                </a:solidFill>
              </a:rPr>
              <a:t>kontrolünün önemini </a:t>
            </a:r>
            <a:r>
              <a:rPr lang="tr-TR" sz="2800" dirty="0" err="1">
                <a:solidFill>
                  <a:srgbClr val="00339A"/>
                </a:solidFill>
              </a:rPr>
              <a:t>arttırımda</a:t>
            </a:r>
            <a:r>
              <a:rPr lang="tr-TR" sz="2800" dirty="0">
                <a:solidFill>
                  <a:srgbClr val="00339A"/>
                </a:solidFill>
              </a:rPr>
              <a:t> etkili </a:t>
            </a:r>
            <a:r>
              <a:rPr lang="tr-TR" sz="2800" dirty="0" smtClean="0">
                <a:solidFill>
                  <a:srgbClr val="00339A"/>
                </a:solidFill>
              </a:rPr>
              <a:t>faktörler</a:t>
            </a:r>
          </a:p>
          <a:p>
            <a:pPr>
              <a:buClr>
                <a:schemeClr val="accent3"/>
              </a:buClr>
              <a:buSzPct val="95000"/>
              <a:defRPr/>
            </a:pPr>
            <a:endParaRPr lang="en-US" sz="1400" dirty="0">
              <a:solidFill>
                <a:srgbClr val="00339A"/>
              </a:solidFill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tr-TR" sz="2000" dirty="0" smtClean="0">
                <a:solidFill>
                  <a:srgbClr val="00339A"/>
                </a:solidFill>
              </a:rPr>
              <a:t>Bir zamanlar izole durumdaki ASİT çevresinde yeni yerleşimler kurulması</a:t>
            </a:r>
            <a:endParaRPr lang="en-US" sz="2000" dirty="0">
              <a:solidFill>
                <a:srgbClr val="00339A"/>
              </a:solidFill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tr-TR" dirty="0" smtClean="0">
                <a:solidFill>
                  <a:srgbClr val="003DB8"/>
                </a:solidFill>
              </a:rPr>
              <a:t>Yeni </a:t>
            </a:r>
            <a:r>
              <a:rPr lang="tr-TR" dirty="0">
                <a:solidFill>
                  <a:srgbClr val="003DB8"/>
                </a:solidFill>
              </a:rPr>
              <a:t>komşular </a:t>
            </a:r>
            <a:r>
              <a:rPr lang="tr-TR" dirty="0" smtClean="0">
                <a:solidFill>
                  <a:srgbClr val="003DB8"/>
                </a:solidFill>
              </a:rPr>
              <a:t>kokulu ortamda yaşamak istemiyorlar</a:t>
            </a:r>
            <a:r>
              <a:rPr lang="en-US" dirty="0" smtClean="0">
                <a:solidFill>
                  <a:srgbClr val="003DB8"/>
                </a:solidFill>
                <a:latin typeface="Constantia" panose="02030602050306030303" pitchFamily="18" charset="0"/>
              </a:rPr>
              <a:t>!</a:t>
            </a:r>
            <a:endParaRPr lang="en-US" dirty="0">
              <a:solidFill>
                <a:srgbClr val="003DB8"/>
              </a:solidFill>
              <a:latin typeface="Constantia" panose="02030602050306030303" pitchFamily="18" charset="0"/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endParaRPr lang="en-US" dirty="0">
              <a:solidFill>
                <a:srgbClr val="003DB8"/>
              </a:solidFill>
              <a:latin typeface="Constantia" panose="02030602050306030303" pitchFamily="18" charset="0"/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tr-TR" dirty="0" smtClean="0">
                <a:solidFill>
                  <a:srgbClr val="00339A"/>
                </a:solidFill>
              </a:rPr>
              <a:t>Artan atık hacmi</a:t>
            </a:r>
            <a:r>
              <a:rPr lang="en-US" dirty="0" smtClean="0">
                <a:solidFill>
                  <a:srgbClr val="00339A"/>
                </a:solidFill>
              </a:rPr>
              <a:t>-</a:t>
            </a:r>
            <a:r>
              <a:rPr lang="tr-TR" dirty="0" smtClean="0">
                <a:solidFill>
                  <a:srgbClr val="00339A"/>
                </a:solidFill>
              </a:rPr>
              <a:t> toplama sistemlerinden gelen ve ASİT tesissinde işlenen</a:t>
            </a:r>
            <a:r>
              <a:rPr lang="en-US" dirty="0" smtClean="0">
                <a:solidFill>
                  <a:srgbClr val="00339A"/>
                </a:solidFill>
              </a:rPr>
              <a:t>  </a:t>
            </a: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tr-TR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Nufus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 artışı ve yeni yerleşimler </a:t>
            </a:r>
            <a:endParaRPr lang="en-US" dirty="0" smtClean="0">
              <a:solidFill>
                <a:srgbClr val="00339A"/>
              </a:solidFill>
              <a:latin typeface="Constantia" panose="02030602050306030303" pitchFamily="18" charset="0"/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“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Kritik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” 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seviyede  toplama sistemi</a:t>
            </a:r>
            <a:endParaRPr lang="en-US" dirty="0">
              <a:solidFill>
                <a:srgbClr val="00339A"/>
              </a:solidFill>
              <a:latin typeface="Constantia" panose="02030602050306030303" pitchFamily="18" charset="0"/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tr-TR" dirty="0" smtClean="0">
                <a:solidFill>
                  <a:srgbClr val="00339A"/>
                </a:solidFill>
              </a:rPr>
              <a:t>Koku kontrolünün önemini </a:t>
            </a:r>
            <a:r>
              <a:rPr lang="tr-TR" dirty="0" err="1" smtClean="0">
                <a:solidFill>
                  <a:srgbClr val="00339A"/>
                </a:solidFill>
              </a:rPr>
              <a:t>arttırımda</a:t>
            </a:r>
            <a:r>
              <a:rPr lang="tr-TR" dirty="0" smtClean="0">
                <a:solidFill>
                  <a:srgbClr val="00339A"/>
                </a:solidFill>
              </a:rPr>
              <a:t> etkili diğer faktörler</a:t>
            </a:r>
            <a:endParaRPr lang="en-US" dirty="0">
              <a:solidFill>
                <a:srgbClr val="00339A"/>
              </a:solidFill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Koku konusunda şikayet/suç duyurusu yapma eğilimindeki artış </a:t>
            </a:r>
            <a:endParaRPr lang="en-US" dirty="0">
              <a:solidFill>
                <a:srgbClr val="00339A"/>
              </a:solidFill>
              <a:latin typeface="Constantia" panose="02030602050306030303" pitchFamily="18" charset="0"/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ASİT tesislerinde çalışanların Sağlık ve Güvenlik endişeleri </a:t>
            </a:r>
            <a:endParaRPr lang="en-US" dirty="0">
              <a:solidFill>
                <a:srgbClr val="00339A"/>
              </a:solidFill>
              <a:latin typeface="Constantia" panose="02030602050306030303" pitchFamily="18" charset="0"/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Hava ortam kural ve yönetmelikleri</a:t>
            </a:r>
            <a:endParaRPr lang="en-US" dirty="0">
              <a:solidFill>
                <a:srgbClr val="00339A"/>
              </a:solidFill>
              <a:latin typeface="Constantia" panose="02030602050306030303" pitchFamily="18" charset="0"/>
            </a:endParaRPr>
          </a:p>
          <a:p>
            <a:pPr marL="1254125" lvl="3" indent="-222250">
              <a:buClr>
                <a:schemeClr val="accent3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tr-TR" sz="1600" dirty="0" smtClean="0">
                <a:solidFill>
                  <a:srgbClr val="00339A"/>
                </a:solidFill>
              </a:rPr>
              <a:t>Güney</a:t>
            </a:r>
            <a:r>
              <a:rPr lang="en-US" sz="1600" dirty="0" smtClean="0">
                <a:solidFill>
                  <a:srgbClr val="00339A"/>
                </a:solidFill>
              </a:rPr>
              <a:t> CA</a:t>
            </a:r>
            <a:endParaRPr lang="en-US" sz="1600" dirty="0">
              <a:solidFill>
                <a:srgbClr val="00339A"/>
              </a:solidFill>
            </a:endParaRPr>
          </a:p>
          <a:p>
            <a:pPr marL="1254125" lvl="3" indent="-222250">
              <a:buClr>
                <a:schemeClr val="accent3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tr-TR" sz="1600" dirty="0" smtClean="0">
                <a:solidFill>
                  <a:srgbClr val="00339A"/>
                </a:solidFill>
              </a:rPr>
              <a:t>Devlet/Bölgesel yönetim ensende</a:t>
            </a:r>
            <a:r>
              <a:rPr lang="en-US" sz="1600" dirty="0" smtClean="0">
                <a:solidFill>
                  <a:srgbClr val="00339A"/>
                </a:solidFill>
              </a:rPr>
              <a:t>!</a:t>
            </a:r>
            <a:endParaRPr lang="en-US" sz="1600" dirty="0">
              <a:solidFill>
                <a:srgbClr val="00339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11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68681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tr-TR" sz="4800" i="1" dirty="0">
                <a:solidFill>
                  <a:schemeClr val="bg1"/>
                </a:solidFill>
                <a:latin typeface="Albertus Medium" pitchFamily="34" charset="0"/>
              </a:rPr>
              <a:t>Koku Kontrol</a:t>
            </a:r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 </a:t>
            </a:r>
            <a:r>
              <a:rPr lang="tr-TR" sz="4800" i="1" dirty="0">
                <a:solidFill>
                  <a:schemeClr val="bg1"/>
                </a:solidFill>
                <a:latin typeface="Albertus Medium" pitchFamily="34" charset="0"/>
              </a:rPr>
              <a:t>Ögeleri</a:t>
            </a:r>
            <a:endParaRPr lang="en-US" sz="48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1009650"/>
            <a:ext cx="8839200" cy="4876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3"/>
              </a:buClr>
              <a:buSzPct val="95000"/>
              <a:defRPr/>
            </a:pPr>
            <a:r>
              <a:rPr lang="tr-TR" sz="2800" dirty="0" smtClean="0">
                <a:solidFill>
                  <a:srgbClr val="00339A"/>
                </a:solidFill>
              </a:rPr>
              <a:t>Kokulu Gazların kontrolü</a:t>
            </a:r>
            <a:endParaRPr lang="en-US" sz="2800" dirty="0">
              <a:solidFill>
                <a:srgbClr val="00339A"/>
              </a:solidFill>
            </a:endParaRPr>
          </a:p>
          <a:p>
            <a:pPr lvl="1">
              <a:buClr>
                <a:schemeClr val="accent3"/>
              </a:buClr>
              <a:buSzPct val="95000"/>
              <a:defRPr/>
            </a:pPr>
            <a:r>
              <a:rPr lang="tr-TR" sz="2000" dirty="0" smtClean="0">
                <a:solidFill>
                  <a:srgbClr val="00339A"/>
                </a:solidFill>
              </a:rPr>
              <a:t>Uygun Tasarım, İşletim ve Bakım yaklaşımları </a:t>
            </a:r>
            <a:endParaRPr lang="en-US" sz="2000" dirty="0">
              <a:solidFill>
                <a:srgbClr val="00339A"/>
              </a:solidFill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tr-TR" sz="2000" dirty="0" smtClean="0">
                <a:solidFill>
                  <a:srgbClr val="00339A"/>
                </a:solidFill>
              </a:rPr>
              <a:t>Maskeleme Ajanları</a:t>
            </a:r>
            <a:endParaRPr lang="en-US" sz="2000" dirty="0">
              <a:solidFill>
                <a:srgbClr val="00339A"/>
              </a:solidFill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en-US" dirty="0">
                <a:solidFill>
                  <a:srgbClr val="00339A"/>
                </a:solidFill>
                <a:latin typeface="Constantia" panose="02030602050306030303" pitchFamily="18" charset="0"/>
              </a:rPr>
              <a:t> 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P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a</a:t>
            </a:r>
            <a:r>
              <a:rPr lang="en-US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rf</a:t>
            </a:r>
            <a:r>
              <a:rPr lang="tr-TR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ümlerin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 </a:t>
            </a:r>
            <a:r>
              <a:rPr lang="tr-TR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atomize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 halde ortama </a:t>
            </a:r>
            <a:r>
              <a:rPr lang="tr-TR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spreylenmesi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 </a:t>
            </a: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tr-TR" dirty="0">
                <a:solidFill>
                  <a:srgbClr val="00339A"/>
                </a:solidFill>
                <a:latin typeface="Constantia" panose="02030602050306030303" pitchFamily="18" charset="0"/>
              </a:rPr>
              <a:t> 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Mask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eleme ajanı bazen bastırılan kokuya kıyasla çok baskın olması</a:t>
            </a:r>
            <a:endParaRPr lang="en-US" dirty="0" smtClean="0">
              <a:solidFill>
                <a:srgbClr val="00339A"/>
              </a:solidFill>
              <a:latin typeface="Constantia" panose="02030602050306030303" pitchFamily="18" charset="0"/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tr-TR" sz="2000" dirty="0" smtClean="0">
                <a:solidFill>
                  <a:srgbClr val="00339A"/>
                </a:solidFill>
              </a:rPr>
              <a:t>Oksijen Enjeksiyonu</a:t>
            </a:r>
            <a:r>
              <a:rPr lang="en-US" sz="2000" dirty="0" smtClean="0">
                <a:solidFill>
                  <a:srgbClr val="00339A"/>
                </a:solidFill>
              </a:rPr>
              <a:t>/</a:t>
            </a:r>
            <a:r>
              <a:rPr lang="tr-TR" sz="2000" dirty="0" smtClean="0">
                <a:solidFill>
                  <a:srgbClr val="00339A"/>
                </a:solidFill>
              </a:rPr>
              <a:t>Kimyasal Katkılar</a:t>
            </a:r>
            <a:endParaRPr lang="en-US" sz="2000" dirty="0" smtClean="0">
              <a:solidFill>
                <a:srgbClr val="00339A"/>
              </a:solidFill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A</a:t>
            </a:r>
            <a:r>
              <a:rPr lang="en-US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naerobi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k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 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koşulların önlenmesi/kontrolü</a:t>
            </a:r>
            <a:endParaRPr lang="en-US" dirty="0">
              <a:solidFill>
                <a:srgbClr val="00339A"/>
              </a:solidFill>
              <a:latin typeface="Constantia" panose="02030602050306030303" pitchFamily="18" charset="0"/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tr-TR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Nedere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, ne zaman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,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 hangi etkinlikte, ne tutara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? </a:t>
            </a:r>
            <a:r>
              <a:rPr lang="en-US" dirty="0">
                <a:solidFill>
                  <a:srgbClr val="00339A"/>
                </a:solidFill>
                <a:latin typeface="Constantia" panose="02030602050306030303" pitchFamily="18" charset="0"/>
              </a:rPr>
              <a:t>—  $$$</a:t>
            </a: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Güvenlik konuları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 </a:t>
            </a:r>
            <a:r>
              <a:rPr lang="en-US" dirty="0">
                <a:solidFill>
                  <a:srgbClr val="00339A"/>
                </a:solidFill>
                <a:latin typeface="Constantia" panose="02030602050306030303" pitchFamily="18" charset="0"/>
              </a:rPr>
              <a:t>(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O</a:t>
            </a:r>
            <a:r>
              <a:rPr lang="tr-TR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ksidantlar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– H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i</a:t>
            </a:r>
            <a:r>
              <a:rPr lang="en-US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dro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j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en Pero</a:t>
            </a:r>
            <a:r>
              <a:rPr lang="tr-TR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ksit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, </a:t>
            </a:r>
            <a:r>
              <a:rPr lang="en-US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Potas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y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um </a:t>
            </a:r>
            <a:r>
              <a:rPr lang="en-US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Permanganat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)</a:t>
            </a:r>
            <a:endParaRPr lang="en-US" dirty="0">
              <a:solidFill>
                <a:srgbClr val="00339A"/>
              </a:solidFill>
              <a:latin typeface="Constantia" panose="02030602050306030303" pitchFamily="18" charset="0"/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tr-TR" sz="2000" dirty="0" smtClean="0">
                <a:solidFill>
                  <a:srgbClr val="00339A"/>
                </a:solidFill>
              </a:rPr>
              <a:t>Seyreltme</a:t>
            </a:r>
            <a:endParaRPr lang="en-US" sz="2000" dirty="0">
              <a:solidFill>
                <a:srgbClr val="00339A"/>
              </a:solidFill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en-US" dirty="0">
                <a:solidFill>
                  <a:srgbClr val="00339A"/>
                </a:solidFill>
                <a:latin typeface="Constantia" panose="02030602050306030303" pitchFamily="18" charset="0"/>
              </a:rPr>
              <a:t> 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Taze hava karışımları oluşturma</a:t>
            </a:r>
            <a:endParaRPr lang="en-US" dirty="0">
              <a:solidFill>
                <a:srgbClr val="00339A"/>
              </a:solidFill>
              <a:latin typeface="Constantia" panose="02030602050306030303" pitchFamily="18" charset="0"/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en-US" dirty="0">
                <a:solidFill>
                  <a:srgbClr val="00339A"/>
                </a:solidFill>
                <a:latin typeface="Constantia" panose="02030602050306030303" pitchFamily="18" charset="0"/>
              </a:rPr>
              <a:t> 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Çok yüksek bacalardan atım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(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geniş dağıtım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)</a:t>
            </a:r>
            <a:endParaRPr lang="en-US" dirty="0">
              <a:solidFill>
                <a:srgbClr val="00339A"/>
              </a:solidFill>
              <a:latin typeface="Constantia" panose="02030602050306030303" pitchFamily="18" charset="0"/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tr-TR" sz="2000" dirty="0" smtClean="0">
                <a:solidFill>
                  <a:srgbClr val="00339A"/>
                </a:solidFill>
              </a:rPr>
              <a:t>Toplama ve</a:t>
            </a:r>
            <a:r>
              <a:rPr lang="en-US" sz="2000" dirty="0" smtClean="0">
                <a:solidFill>
                  <a:srgbClr val="00339A"/>
                </a:solidFill>
              </a:rPr>
              <a:t> </a:t>
            </a:r>
            <a:r>
              <a:rPr lang="tr-TR" sz="2000" dirty="0" err="1" smtClean="0">
                <a:solidFill>
                  <a:srgbClr val="00339A"/>
                </a:solidFill>
              </a:rPr>
              <a:t>Egsoz</a:t>
            </a:r>
            <a:r>
              <a:rPr lang="tr-TR" sz="2000" dirty="0" smtClean="0">
                <a:solidFill>
                  <a:srgbClr val="00339A"/>
                </a:solidFill>
              </a:rPr>
              <a:t> İşlemi</a:t>
            </a:r>
            <a:endParaRPr lang="en-US" sz="2000" dirty="0">
              <a:solidFill>
                <a:srgbClr val="00339A"/>
              </a:solidFill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Havalandırma ile arıtım ve filtreleme</a:t>
            </a:r>
            <a:endParaRPr lang="en-US" dirty="0">
              <a:solidFill>
                <a:srgbClr val="00339A"/>
              </a:solidFill>
              <a:latin typeface="Constantia" panose="02030602050306030303" pitchFamily="18" charset="0"/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Kimyasallar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, 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tüketilen malzemeler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, </a:t>
            </a:r>
            <a:r>
              <a:rPr lang="en-US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ele</a:t>
            </a:r>
            <a:r>
              <a:rPr lang="tr-TR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ktrik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—  </a:t>
            </a:r>
            <a:r>
              <a:rPr lang="en-US" dirty="0">
                <a:solidFill>
                  <a:srgbClr val="00339A"/>
                </a:solidFill>
                <a:latin typeface="Constantia" panose="02030602050306030303" pitchFamily="18" charset="0"/>
              </a:rPr>
              <a:t>$$$</a:t>
            </a: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Çoklu sistemlere gereksinim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?</a:t>
            </a:r>
            <a:endParaRPr lang="tr-TR" dirty="0" smtClean="0">
              <a:solidFill>
                <a:srgbClr val="00339A"/>
              </a:solidFill>
              <a:latin typeface="Constantia" panose="02030602050306030303" pitchFamily="18" charset="0"/>
            </a:endParaRPr>
          </a:p>
          <a:p>
            <a:pPr marL="915988" lvl="2">
              <a:buClr>
                <a:schemeClr val="accent3"/>
              </a:buClr>
              <a:buSzPct val="80000"/>
              <a:defRPr/>
            </a:pPr>
            <a:endParaRPr lang="en-US" dirty="0">
              <a:solidFill>
                <a:srgbClr val="00339A"/>
              </a:solidFill>
              <a:latin typeface="Constantia" panose="02030602050306030303" pitchFamily="18" charset="0"/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tr-TR" sz="2000" b="1" i="1" dirty="0" smtClean="0">
                <a:solidFill>
                  <a:srgbClr val="FF0000"/>
                </a:solidFill>
              </a:rPr>
              <a:t>Başka bir cevap var mı</a:t>
            </a:r>
            <a:r>
              <a:rPr lang="en-US" sz="2000" b="1" i="1" dirty="0" smtClean="0">
                <a:solidFill>
                  <a:srgbClr val="FF0000"/>
                </a:solidFill>
              </a:rPr>
              <a:t>??</a:t>
            </a:r>
            <a:endParaRPr lang="en-US" sz="2000" b="1" i="1" dirty="0">
              <a:solidFill>
                <a:srgbClr val="FF0000"/>
              </a:solidFill>
            </a:endParaRPr>
          </a:p>
          <a:p>
            <a:pPr marL="742950" lvl="1" indent="-285750">
              <a:buClr>
                <a:schemeClr val="accent3"/>
              </a:buClr>
              <a:buSzPct val="95000"/>
              <a:defRPr/>
            </a:pPr>
            <a:endParaRPr lang="en-US" sz="2400" dirty="0">
              <a:solidFill>
                <a:srgbClr val="00339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12</a:t>
            </a:fld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94159" y="4133632"/>
            <a:ext cx="2311691" cy="1733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b="22971"/>
          <a:stretch/>
        </p:blipFill>
        <p:spPr>
          <a:xfrm rot="660000">
            <a:off x="6758305" y="1225219"/>
            <a:ext cx="1154426" cy="1036364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268" y="2657015"/>
            <a:ext cx="479932" cy="87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78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72"/>
          <p:cNvSpPr/>
          <p:nvPr/>
        </p:nvSpPr>
        <p:spPr>
          <a:xfrm>
            <a:off x="3637411" y="2062264"/>
            <a:ext cx="3132306" cy="2217906"/>
          </a:xfrm>
          <a:custGeom>
            <a:avLst/>
            <a:gdLst>
              <a:gd name="connsiteX0" fmla="*/ 0 w 3132306"/>
              <a:gd name="connsiteY0" fmla="*/ 0 h 2217906"/>
              <a:gd name="connsiteX1" fmla="*/ 603115 w 3132306"/>
              <a:gd name="connsiteY1" fmla="*/ 2217906 h 2217906"/>
              <a:gd name="connsiteX2" fmla="*/ 3132306 w 3132306"/>
              <a:gd name="connsiteY2" fmla="*/ 2208179 h 2217906"/>
              <a:gd name="connsiteX3" fmla="*/ 3112851 w 3132306"/>
              <a:gd name="connsiteY3" fmla="*/ 1274323 h 2217906"/>
              <a:gd name="connsiteX4" fmla="*/ 2081719 w 3132306"/>
              <a:gd name="connsiteY4" fmla="*/ 9727 h 2217906"/>
              <a:gd name="connsiteX5" fmla="*/ 0 w 3132306"/>
              <a:gd name="connsiteY5" fmla="*/ 0 h 221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32306" h="2217906">
                <a:moveTo>
                  <a:pt x="0" y="0"/>
                </a:moveTo>
                <a:lnTo>
                  <a:pt x="603115" y="2217906"/>
                </a:lnTo>
                <a:lnTo>
                  <a:pt x="3132306" y="2208179"/>
                </a:lnTo>
                <a:lnTo>
                  <a:pt x="3112851" y="1274323"/>
                </a:lnTo>
                <a:lnTo>
                  <a:pt x="2081719" y="9727"/>
                </a:lnTo>
                <a:lnTo>
                  <a:pt x="0" y="0"/>
                </a:lnTo>
                <a:close/>
              </a:path>
            </a:pathLst>
          </a:custGeom>
          <a:solidFill>
            <a:srgbClr val="67BDA9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2640087" y="3505200"/>
            <a:ext cx="3550678" cy="1415845"/>
          </a:xfrm>
          <a:custGeom>
            <a:avLst/>
            <a:gdLst>
              <a:gd name="connsiteX0" fmla="*/ 0 w 3982065"/>
              <a:gd name="connsiteY0" fmla="*/ 1401096 h 1415845"/>
              <a:gd name="connsiteX1" fmla="*/ 3982065 w 3982065"/>
              <a:gd name="connsiteY1" fmla="*/ 1415845 h 1415845"/>
              <a:gd name="connsiteX2" fmla="*/ 3967316 w 3982065"/>
              <a:gd name="connsiteY2" fmla="*/ 1179871 h 1415845"/>
              <a:gd name="connsiteX3" fmla="*/ 2831690 w 3982065"/>
              <a:gd name="connsiteY3" fmla="*/ 973393 h 1415845"/>
              <a:gd name="connsiteX4" fmla="*/ 1548581 w 3982065"/>
              <a:gd name="connsiteY4" fmla="*/ 309716 h 1415845"/>
              <a:gd name="connsiteX5" fmla="*/ 14748 w 3982065"/>
              <a:gd name="connsiteY5" fmla="*/ 0 h 1415845"/>
              <a:gd name="connsiteX6" fmla="*/ 0 w 3982065"/>
              <a:gd name="connsiteY6" fmla="*/ 1401096 h 141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2065" h="1415845">
                <a:moveTo>
                  <a:pt x="0" y="1401096"/>
                </a:moveTo>
                <a:lnTo>
                  <a:pt x="3982065" y="1415845"/>
                </a:lnTo>
                <a:lnTo>
                  <a:pt x="3967316" y="1179871"/>
                </a:lnTo>
                <a:lnTo>
                  <a:pt x="2831690" y="973393"/>
                </a:lnTo>
                <a:lnTo>
                  <a:pt x="1548581" y="309716"/>
                </a:lnTo>
                <a:lnTo>
                  <a:pt x="14748" y="0"/>
                </a:lnTo>
                <a:lnTo>
                  <a:pt x="0" y="1401096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tr-TR" sz="4800" i="1" dirty="0" smtClean="0">
                <a:solidFill>
                  <a:schemeClr val="bg1"/>
                </a:solidFill>
                <a:latin typeface="Albertus Medium" pitchFamily="34" charset="0"/>
              </a:rPr>
              <a:t>Atık Su Uygulaması</a:t>
            </a:r>
            <a:r>
              <a:rPr lang="en-US" sz="4800" i="1" dirty="0" smtClean="0">
                <a:solidFill>
                  <a:schemeClr val="bg1"/>
                </a:solidFill>
                <a:latin typeface="Albertus Medium" pitchFamily="34" charset="0"/>
              </a:rPr>
              <a:t>“Fit</a:t>
            </a:r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”</a:t>
            </a: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471713" y="2057400"/>
            <a:ext cx="0" cy="2971800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232079" y="3322965"/>
            <a:ext cx="289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j-lt"/>
              </a:rPr>
              <a:t>H</a:t>
            </a:r>
            <a:r>
              <a:rPr lang="en-US" baseline="-25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S </a:t>
            </a:r>
            <a:r>
              <a:rPr lang="tr-TR" dirty="0" smtClean="0">
                <a:solidFill>
                  <a:srgbClr val="000000"/>
                </a:solidFill>
                <a:latin typeface="+mj-lt"/>
              </a:rPr>
              <a:t>Konsantrasyonu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(ppm)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19513" y="5334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000000"/>
                </a:solidFill>
                <a:latin typeface="+mj-lt"/>
              </a:rPr>
              <a:t>Debi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(cfm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14989" y="4845609"/>
            <a:ext cx="33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0000"/>
                </a:solidFill>
                <a:latin typeface="+mj-lt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62113" y="2667000"/>
            <a:ext cx="610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0000"/>
                </a:solidFill>
                <a:latin typeface="+mj-lt"/>
              </a:rPr>
              <a:t>100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62648" y="5078313"/>
            <a:ext cx="33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77230" y="5080993"/>
            <a:ext cx="637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100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10212" y="3804579"/>
            <a:ext cx="545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0000"/>
                </a:solidFill>
                <a:latin typeface="+mj-lt"/>
              </a:rPr>
              <a:t>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71913" y="5081885"/>
            <a:ext cx="637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1,000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92009" y="5081885"/>
            <a:ext cx="637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10,000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01430" y="5080991"/>
            <a:ext cx="789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100,000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40633" y="452825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+mj-lt"/>
              </a:rPr>
              <a:t>K</a:t>
            </a:r>
            <a:r>
              <a:rPr lang="en-US" dirty="0" err="1" smtClean="0">
                <a:latin typeface="+mj-lt"/>
              </a:rPr>
              <a:t>arbon</a:t>
            </a:r>
            <a:endParaRPr lang="en-US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8727" y="2129923"/>
            <a:ext cx="1532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n w="1270">
                  <a:solidFill>
                    <a:srgbClr val="000000"/>
                  </a:solidFill>
                </a:ln>
                <a:latin typeface="+mj-lt"/>
              </a:rPr>
              <a:t>Sulu Arındırıcı</a:t>
            </a:r>
            <a:endParaRPr lang="en-US" dirty="0">
              <a:ln w="1270">
                <a:solidFill>
                  <a:srgbClr val="000000"/>
                </a:solidFill>
              </a:ln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06899" y="2057400"/>
            <a:ext cx="2447004" cy="1210102"/>
          </a:xfrm>
          <a:prstGeom prst="rect">
            <a:avLst/>
          </a:prstGeom>
          <a:noFill/>
          <a:ln w="50800">
            <a:solidFill>
              <a:srgbClr val="FA630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953000" y="2907268"/>
            <a:ext cx="176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A6306"/>
                </a:solidFill>
                <a:latin typeface="+mj-lt"/>
              </a:rPr>
              <a:t>Bi</a:t>
            </a:r>
            <a:r>
              <a:rPr lang="tr-TR" b="1" dirty="0" smtClean="0">
                <a:solidFill>
                  <a:srgbClr val="FA6306"/>
                </a:solidFill>
                <a:latin typeface="+mj-lt"/>
              </a:rPr>
              <a:t>y</a:t>
            </a:r>
            <a:r>
              <a:rPr lang="en-US" b="1" dirty="0" smtClean="0">
                <a:solidFill>
                  <a:srgbClr val="FA6306"/>
                </a:solidFill>
                <a:latin typeface="+mj-lt"/>
              </a:rPr>
              <a:t>o-</a:t>
            </a:r>
            <a:r>
              <a:rPr lang="tr-TR" b="1" dirty="0" smtClean="0">
                <a:solidFill>
                  <a:srgbClr val="FA6306"/>
                </a:solidFill>
                <a:latin typeface="+mj-lt"/>
              </a:rPr>
              <a:t>Arındırıc</a:t>
            </a:r>
            <a:r>
              <a:rPr lang="tr-TR" b="1" dirty="0">
                <a:solidFill>
                  <a:srgbClr val="FA6306"/>
                </a:solidFill>
                <a:latin typeface="+mj-lt"/>
              </a:rPr>
              <a:t>ı</a:t>
            </a:r>
            <a:endParaRPr lang="en-US" b="1" dirty="0">
              <a:solidFill>
                <a:srgbClr val="FA6306"/>
              </a:solidFill>
              <a:latin typeface="+mj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094926" y="3345653"/>
            <a:ext cx="1919269" cy="1055611"/>
          </a:xfrm>
          <a:prstGeom prst="rect">
            <a:avLst/>
          </a:prstGeom>
          <a:noFill/>
          <a:ln w="50800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971800" y="3352800"/>
            <a:ext cx="155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+mj-lt"/>
              </a:rPr>
              <a:t>Bi</a:t>
            </a:r>
            <a:r>
              <a:rPr lang="tr-TR" dirty="0" smtClean="0">
                <a:solidFill>
                  <a:srgbClr val="FF00FF"/>
                </a:solidFill>
                <a:latin typeface="+mj-lt"/>
              </a:rPr>
              <a:t>y</a:t>
            </a:r>
            <a:r>
              <a:rPr lang="en-US" dirty="0" smtClean="0">
                <a:solidFill>
                  <a:srgbClr val="FF00FF"/>
                </a:solidFill>
                <a:latin typeface="+mj-lt"/>
              </a:rPr>
              <a:t>o-</a:t>
            </a:r>
            <a:r>
              <a:rPr lang="en-US" dirty="0" err="1" smtClean="0">
                <a:solidFill>
                  <a:srgbClr val="FF00FF"/>
                </a:solidFill>
                <a:latin typeface="+mj-lt"/>
              </a:rPr>
              <a:t>Filt</a:t>
            </a:r>
            <a:r>
              <a:rPr lang="tr-TR" dirty="0" smtClean="0">
                <a:solidFill>
                  <a:srgbClr val="FF00FF"/>
                </a:solidFill>
                <a:latin typeface="+mj-lt"/>
              </a:rPr>
              <a:t>r</a:t>
            </a:r>
            <a:r>
              <a:rPr lang="en-US" dirty="0" smtClean="0">
                <a:solidFill>
                  <a:srgbClr val="FF00FF"/>
                </a:solidFill>
                <a:latin typeface="+mj-lt"/>
              </a:rPr>
              <a:t>e</a:t>
            </a:r>
            <a:endParaRPr lang="en-US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42" name="Right Triangle 41"/>
          <p:cNvSpPr/>
          <p:nvPr/>
        </p:nvSpPr>
        <p:spPr>
          <a:xfrm>
            <a:off x="2555302" y="4023583"/>
            <a:ext cx="408026" cy="929417"/>
          </a:xfrm>
          <a:prstGeom prst="rtTriangle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04800" y="5029200"/>
            <a:ext cx="15769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000" b="1" dirty="0" smtClean="0">
                <a:solidFill>
                  <a:srgbClr val="FFC000"/>
                </a:solidFill>
                <a:latin typeface="+mj-lt"/>
              </a:rPr>
              <a:t>Maskeleme ajanları</a:t>
            </a:r>
            <a:endParaRPr lang="en-US" sz="1000" b="1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1812697" y="4618351"/>
            <a:ext cx="890124" cy="503875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445589" y="5029200"/>
            <a:ext cx="143742" cy="1"/>
          </a:xfrm>
          <a:prstGeom prst="straightConnector1">
            <a:avLst/>
          </a:prstGeom>
          <a:ln w="5715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reeform 69"/>
          <p:cNvSpPr/>
          <p:nvPr/>
        </p:nvSpPr>
        <p:spPr>
          <a:xfrm>
            <a:off x="2616226" y="4881791"/>
            <a:ext cx="369455" cy="305967"/>
          </a:xfrm>
          <a:custGeom>
            <a:avLst/>
            <a:gdLst>
              <a:gd name="connsiteX0" fmla="*/ 0 w 369455"/>
              <a:gd name="connsiteY0" fmla="*/ 152205 h 305967"/>
              <a:gd name="connsiteX1" fmla="*/ 120073 w 369455"/>
              <a:gd name="connsiteY1" fmla="*/ 4423 h 305967"/>
              <a:gd name="connsiteX2" fmla="*/ 224752 w 369455"/>
              <a:gd name="connsiteY2" fmla="*/ 303065 h 305967"/>
              <a:gd name="connsiteX3" fmla="*/ 369455 w 369455"/>
              <a:gd name="connsiteY3" fmla="*/ 155284 h 305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455" h="305967">
                <a:moveTo>
                  <a:pt x="0" y="152205"/>
                </a:moveTo>
                <a:cubicBezTo>
                  <a:pt x="41307" y="65742"/>
                  <a:pt x="82614" y="-20720"/>
                  <a:pt x="120073" y="4423"/>
                </a:cubicBezTo>
                <a:cubicBezTo>
                  <a:pt x="157532" y="29566"/>
                  <a:pt x="183188" y="277922"/>
                  <a:pt x="224752" y="303065"/>
                </a:cubicBezTo>
                <a:cubicBezTo>
                  <a:pt x="266316" y="328208"/>
                  <a:pt x="342772" y="182480"/>
                  <a:pt x="369455" y="155284"/>
                </a:cubicBezTo>
              </a:path>
            </a:pathLst>
          </a:custGeom>
          <a:noFill/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3127235" y="4951049"/>
            <a:ext cx="3230678" cy="0"/>
          </a:xfrm>
          <a:prstGeom prst="straightConnector1">
            <a:avLst/>
          </a:prstGeom>
          <a:ln w="25400">
            <a:solidFill>
              <a:srgbClr val="0099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504665" y="4864460"/>
            <a:ext cx="491173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tr-TR" sz="1000" dirty="0" smtClean="0">
                <a:solidFill>
                  <a:srgbClr val="009900"/>
                </a:solidFill>
                <a:latin typeface="+mj-lt"/>
              </a:rPr>
              <a:t>Seyreltim</a:t>
            </a:r>
            <a:endParaRPr lang="en-US" sz="1000" dirty="0">
              <a:solidFill>
                <a:srgbClr val="009900"/>
              </a:solidFill>
              <a:latin typeface="+mj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953545" y="5029201"/>
            <a:ext cx="4362832" cy="7874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4432338" y="3312554"/>
            <a:ext cx="2382776" cy="1488046"/>
          </a:xfrm>
          <a:prstGeom prst="rect">
            <a:avLst/>
          </a:prstGeom>
          <a:solidFill>
            <a:srgbClr val="003DB8">
              <a:alpha val="40000"/>
            </a:srgbClr>
          </a:solidFill>
          <a:ln w="76200" cmpd="sng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27"/>
          <a:stretch/>
        </p:blipFill>
        <p:spPr>
          <a:xfrm>
            <a:off x="4907348" y="3857927"/>
            <a:ext cx="1453492" cy="283020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0" y="123368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H</a:t>
            </a:r>
            <a:r>
              <a:rPr lang="en-US" sz="2400" baseline="-25000" dirty="0" smtClean="0">
                <a:solidFill>
                  <a:srgbClr val="000000"/>
                </a:solidFill>
                <a:latin typeface="+mj-lt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S-</a:t>
            </a:r>
            <a:r>
              <a:rPr lang="tr-TR" sz="2400" dirty="0" smtClean="0">
                <a:solidFill>
                  <a:srgbClr val="000000"/>
                </a:solidFill>
                <a:latin typeface="+mj-lt"/>
              </a:rPr>
              <a:t>Yalnızca Uygulamalar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2497837" y="5029200"/>
            <a:ext cx="143742" cy="1"/>
          </a:xfrm>
          <a:prstGeom prst="straightConnector1">
            <a:avLst/>
          </a:prstGeom>
          <a:ln w="5715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90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Autofit/>
          </a:bodyPr>
          <a:lstStyle/>
          <a:p>
            <a:pPr lvl="0" algn="ctr"/>
            <a:r>
              <a:rPr lang="en-US" sz="4000" i="1" dirty="0">
                <a:latin typeface="Albertus Medium"/>
              </a:rPr>
              <a:t/>
            </a:r>
            <a:br>
              <a:rPr lang="en-US" sz="4000" i="1" dirty="0">
                <a:latin typeface="Albertus Medium"/>
              </a:rPr>
            </a:br>
            <a:r>
              <a:rPr lang="en-US" sz="4000" i="1" dirty="0" err="1" smtClean="0">
                <a:solidFill>
                  <a:schemeClr val="bg1"/>
                </a:solidFill>
                <a:latin typeface="Albertus Medium"/>
              </a:rPr>
              <a:t>Aerisa</a:t>
            </a:r>
            <a:r>
              <a:rPr lang="en-US" sz="4000" i="1" dirty="0" smtClean="0">
                <a:solidFill>
                  <a:schemeClr val="bg1"/>
                </a:solidFill>
                <a:latin typeface="Albertus Medium"/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  <a:latin typeface="Albertus Medium"/>
              </a:rPr>
              <a:t>Te</a:t>
            </a:r>
            <a:r>
              <a:rPr lang="tr-TR" sz="4000" i="1" dirty="0" smtClean="0">
                <a:solidFill>
                  <a:schemeClr val="bg1"/>
                </a:solidFill>
                <a:latin typeface="Albertus Medium"/>
              </a:rPr>
              <a:t>k</a:t>
            </a:r>
            <a:r>
              <a:rPr lang="en-US" sz="4000" i="1" dirty="0" smtClean="0">
                <a:solidFill>
                  <a:schemeClr val="bg1"/>
                </a:solidFill>
                <a:latin typeface="Albertus Medium"/>
              </a:rPr>
              <a:t>nolo</a:t>
            </a:r>
            <a:r>
              <a:rPr lang="tr-TR" sz="4000" i="1" dirty="0" err="1" smtClean="0">
                <a:solidFill>
                  <a:schemeClr val="bg1"/>
                </a:solidFill>
                <a:latin typeface="Albertus Medium"/>
              </a:rPr>
              <a:t>jisi</a:t>
            </a:r>
            <a:r>
              <a:rPr lang="en-US" sz="4000" i="1" dirty="0" smtClean="0">
                <a:solidFill>
                  <a:schemeClr val="bg1"/>
                </a:solidFill>
                <a:latin typeface="Albertus Medium"/>
              </a:rPr>
              <a:t> </a:t>
            </a:r>
            <a:r>
              <a:rPr lang="tr-TR" sz="4000" i="1" dirty="0" smtClean="0">
                <a:solidFill>
                  <a:schemeClr val="bg1"/>
                </a:solidFill>
                <a:latin typeface="Albertus Medium"/>
              </a:rPr>
              <a:t>Nasıl Çalışır</a:t>
            </a:r>
            <a:endParaRPr lang="en-US" sz="4000" i="1" dirty="0">
              <a:solidFill>
                <a:schemeClr val="bg1"/>
              </a:solidFill>
              <a:latin typeface="Albertus Medium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14</a:t>
            </a:fld>
            <a:endParaRPr lang="en-US" sz="16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6200" y="1933575"/>
            <a:ext cx="3048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00339A"/>
                </a:solidFill>
              </a:rPr>
              <a:t>Bipolar </a:t>
            </a:r>
            <a:r>
              <a:rPr lang="en-US" sz="2000" dirty="0" err="1" smtClean="0">
                <a:solidFill>
                  <a:srgbClr val="00339A"/>
                </a:solidFill>
              </a:rPr>
              <a:t>te</a:t>
            </a:r>
            <a:r>
              <a:rPr lang="tr-TR" sz="2000" dirty="0" smtClean="0">
                <a:solidFill>
                  <a:srgbClr val="00339A"/>
                </a:solidFill>
              </a:rPr>
              <a:t>k</a:t>
            </a:r>
            <a:r>
              <a:rPr lang="en-US" sz="2000" dirty="0" smtClean="0">
                <a:solidFill>
                  <a:srgbClr val="00339A"/>
                </a:solidFill>
              </a:rPr>
              <a:t>nolo</a:t>
            </a:r>
            <a:r>
              <a:rPr lang="tr-TR" sz="2000" dirty="0" err="1" smtClean="0">
                <a:solidFill>
                  <a:srgbClr val="00339A"/>
                </a:solidFill>
              </a:rPr>
              <a:t>ji</a:t>
            </a:r>
            <a:r>
              <a:rPr lang="tr-TR" sz="2000" dirty="0" smtClean="0">
                <a:solidFill>
                  <a:srgbClr val="00339A"/>
                </a:solidFill>
              </a:rPr>
              <a:t>                                                            iç mekan iyon seviyesini           dağ seviyesine taşır</a:t>
            </a:r>
            <a:endParaRPr lang="en-US" sz="2000" b="1" dirty="0">
              <a:solidFill>
                <a:srgbClr val="00339A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590317"/>
            <a:ext cx="5486400" cy="4057650"/>
          </a:xfrm>
          <a:prstGeom prst="rect">
            <a:avLst/>
          </a:prstGeom>
        </p:spPr>
      </p:pic>
      <p:sp>
        <p:nvSpPr>
          <p:cNvPr id="21" name="Metin kutusu 20"/>
          <p:cNvSpPr txBox="1"/>
          <p:nvPr/>
        </p:nvSpPr>
        <p:spPr>
          <a:xfrm>
            <a:off x="3733800" y="15240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rgbClr val="003DB8"/>
                </a:solidFill>
                <a:latin typeface="+mj-lt"/>
              </a:rPr>
              <a:t>  </a:t>
            </a:r>
            <a:r>
              <a:rPr lang="tr-TR" b="1" dirty="0" smtClean="0">
                <a:solidFill>
                  <a:srgbClr val="003DB8"/>
                </a:solidFill>
                <a:latin typeface="+mj-lt"/>
              </a:rPr>
              <a:t>Çeşitli bölgelerde küçük iyon sayımı</a:t>
            </a:r>
          </a:p>
        </p:txBody>
      </p:sp>
      <p:sp>
        <p:nvSpPr>
          <p:cNvPr id="22" name="Metin kutusu 21"/>
          <p:cNvSpPr txBox="1"/>
          <p:nvPr/>
        </p:nvSpPr>
        <p:spPr>
          <a:xfrm>
            <a:off x="5562600" y="24384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>
                <a:solidFill>
                  <a:srgbClr val="003DB8"/>
                </a:solidFill>
                <a:latin typeface="+mj-lt"/>
              </a:rPr>
              <a:t>  Negatif iyonlar</a:t>
            </a:r>
            <a:endParaRPr lang="tr-TR" sz="1600" dirty="0">
              <a:solidFill>
                <a:srgbClr val="003DB8"/>
              </a:solidFill>
              <a:latin typeface="+mj-lt"/>
            </a:endParaRPr>
          </a:p>
        </p:txBody>
      </p:sp>
      <p:sp>
        <p:nvSpPr>
          <p:cNvPr id="23" name="Metin kutusu 22"/>
          <p:cNvSpPr txBox="1"/>
          <p:nvPr/>
        </p:nvSpPr>
        <p:spPr>
          <a:xfrm>
            <a:off x="5562600" y="2633246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>
                <a:solidFill>
                  <a:srgbClr val="003DB8"/>
                </a:solidFill>
                <a:latin typeface="+mj-lt"/>
              </a:rPr>
              <a:t>  Pozitif iyonlar</a:t>
            </a:r>
            <a:endParaRPr lang="tr-TR" sz="1600" dirty="0">
              <a:solidFill>
                <a:srgbClr val="003DB8"/>
              </a:solidFill>
              <a:latin typeface="+mj-lt"/>
            </a:endParaRPr>
          </a:p>
        </p:txBody>
      </p:sp>
      <p:sp>
        <p:nvSpPr>
          <p:cNvPr id="24" name="Metin kutusu 23"/>
          <p:cNvSpPr txBox="1"/>
          <p:nvPr/>
        </p:nvSpPr>
        <p:spPr>
          <a:xfrm rot="16200000">
            <a:off x="2112377" y="3884264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>
                <a:solidFill>
                  <a:srgbClr val="003DB8"/>
                </a:solidFill>
                <a:latin typeface="+mj-lt"/>
              </a:rPr>
              <a:t>  Küçük iyonlar/ cm</a:t>
            </a:r>
            <a:r>
              <a:rPr lang="tr-TR" sz="1600" baseline="30000" dirty="0" smtClean="0">
                <a:solidFill>
                  <a:srgbClr val="003DB8"/>
                </a:solidFill>
                <a:latin typeface="+mj-lt"/>
              </a:rPr>
              <a:t>3</a:t>
            </a:r>
            <a:endParaRPr lang="tr-TR" sz="1600" baseline="30000" dirty="0">
              <a:solidFill>
                <a:srgbClr val="003DB8"/>
              </a:solidFill>
              <a:latin typeface="+mj-lt"/>
            </a:endParaRPr>
          </a:p>
        </p:txBody>
      </p:sp>
      <p:sp>
        <p:nvSpPr>
          <p:cNvPr id="25" name="Metin kutusu 24"/>
          <p:cNvSpPr txBox="1"/>
          <p:nvPr/>
        </p:nvSpPr>
        <p:spPr>
          <a:xfrm>
            <a:off x="3886200" y="5592126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>
                <a:solidFill>
                  <a:srgbClr val="003DB8"/>
                </a:solidFill>
                <a:latin typeface="+mj-lt"/>
              </a:rPr>
              <a:t>İç mekan</a:t>
            </a:r>
            <a:endParaRPr lang="tr-TR" sz="1400" dirty="0">
              <a:solidFill>
                <a:srgbClr val="003DB8"/>
              </a:solidFill>
              <a:latin typeface="+mj-lt"/>
            </a:endParaRPr>
          </a:p>
        </p:txBody>
      </p:sp>
      <p:sp>
        <p:nvSpPr>
          <p:cNvPr id="26" name="Metin kutusu 25"/>
          <p:cNvSpPr txBox="1"/>
          <p:nvPr/>
        </p:nvSpPr>
        <p:spPr>
          <a:xfrm>
            <a:off x="4800600" y="54864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003DB8"/>
                </a:solidFill>
                <a:latin typeface="+mj-lt"/>
              </a:rPr>
              <a:t> </a:t>
            </a:r>
            <a:r>
              <a:rPr lang="tr-TR" sz="1400" dirty="0" smtClean="0">
                <a:solidFill>
                  <a:srgbClr val="003DB8"/>
                </a:solidFill>
                <a:latin typeface="+mj-lt"/>
              </a:rPr>
              <a:t>Şehirler</a:t>
            </a:r>
          </a:p>
          <a:p>
            <a:r>
              <a:rPr lang="tr-TR" sz="1400" dirty="0" smtClean="0">
                <a:solidFill>
                  <a:srgbClr val="003DB8"/>
                </a:solidFill>
                <a:latin typeface="+mj-lt"/>
              </a:rPr>
              <a:t>(büyük)</a:t>
            </a:r>
            <a:endParaRPr lang="tr-TR" sz="1400" dirty="0">
              <a:solidFill>
                <a:srgbClr val="003DB8"/>
              </a:solidFill>
              <a:latin typeface="+mj-lt"/>
            </a:endParaRPr>
          </a:p>
        </p:txBody>
      </p:sp>
      <p:sp>
        <p:nvSpPr>
          <p:cNvPr id="27" name="Metin kutusu 26"/>
          <p:cNvSpPr txBox="1"/>
          <p:nvPr/>
        </p:nvSpPr>
        <p:spPr>
          <a:xfrm>
            <a:off x="5791200" y="549658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>
                <a:solidFill>
                  <a:srgbClr val="003DB8"/>
                </a:solidFill>
                <a:latin typeface="+mj-lt"/>
              </a:rPr>
              <a:t>Şehirler</a:t>
            </a:r>
          </a:p>
          <a:p>
            <a:r>
              <a:rPr lang="tr-TR" sz="1400" dirty="0" smtClean="0">
                <a:solidFill>
                  <a:srgbClr val="003DB8"/>
                </a:solidFill>
                <a:latin typeface="+mj-lt"/>
              </a:rPr>
              <a:t>(küçük)</a:t>
            </a:r>
            <a:endParaRPr lang="tr-TR" sz="1400" dirty="0">
              <a:solidFill>
                <a:srgbClr val="003DB8"/>
              </a:solidFill>
              <a:latin typeface="+mj-lt"/>
            </a:endParaRPr>
          </a:p>
        </p:txBody>
      </p:sp>
      <p:sp>
        <p:nvSpPr>
          <p:cNvPr id="28" name="Metin kutusu 27"/>
          <p:cNvSpPr txBox="1"/>
          <p:nvPr/>
        </p:nvSpPr>
        <p:spPr>
          <a:xfrm>
            <a:off x="6553200" y="54864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>
                <a:solidFill>
                  <a:srgbClr val="003DB8"/>
                </a:solidFill>
                <a:latin typeface="+mj-lt"/>
              </a:rPr>
              <a:t>Yerleşkeler</a:t>
            </a:r>
          </a:p>
          <a:p>
            <a:r>
              <a:rPr lang="tr-TR" sz="1400" dirty="0" smtClean="0">
                <a:solidFill>
                  <a:srgbClr val="003DB8"/>
                </a:solidFill>
                <a:latin typeface="+mj-lt"/>
              </a:rPr>
              <a:t>   (kırsal)</a:t>
            </a:r>
            <a:endParaRPr lang="tr-TR" sz="1400" dirty="0">
              <a:solidFill>
                <a:srgbClr val="003DB8"/>
              </a:solidFill>
              <a:latin typeface="+mj-lt"/>
            </a:endParaRPr>
          </a:p>
        </p:txBody>
      </p:sp>
      <p:sp>
        <p:nvSpPr>
          <p:cNvPr id="29" name="Metin kutusu 28"/>
          <p:cNvSpPr txBox="1"/>
          <p:nvPr/>
        </p:nvSpPr>
        <p:spPr>
          <a:xfrm>
            <a:off x="7315200" y="54980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003DB8"/>
                </a:solidFill>
                <a:latin typeface="+mj-lt"/>
              </a:rPr>
              <a:t>  </a:t>
            </a:r>
            <a:r>
              <a:rPr lang="tr-TR" sz="1400" dirty="0" smtClean="0">
                <a:solidFill>
                  <a:srgbClr val="003DB8"/>
                </a:solidFill>
                <a:latin typeface="+mj-lt"/>
              </a:rPr>
              <a:t>Dağ seviyesi</a:t>
            </a:r>
            <a:endParaRPr lang="tr-TR" sz="1400" dirty="0">
              <a:solidFill>
                <a:srgbClr val="003DB8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sz="4800" i="1" dirty="0">
                <a:latin typeface="Albertus Medium"/>
              </a:rPr>
              <a:t/>
            </a:r>
            <a:br>
              <a:rPr lang="en-US" sz="4800" i="1" dirty="0">
                <a:latin typeface="Albertus Medium"/>
              </a:rPr>
            </a:br>
            <a:r>
              <a:rPr lang="tr-TR" sz="4000" i="1" dirty="0" smtClean="0">
                <a:solidFill>
                  <a:schemeClr val="bg1"/>
                </a:solidFill>
                <a:latin typeface="Albertus Medium"/>
              </a:rPr>
              <a:t>Yüksek bir iyon sayısının pozitif etkileri</a:t>
            </a:r>
            <a:endParaRPr lang="en-US" sz="4800" i="1" dirty="0">
              <a:solidFill>
                <a:schemeClr val="bg1"/>
              </a:solidFill>
              <a:latin typeface="Albertus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1282522"/>
            <a:ext cx="8153400" cy="45848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15</a:t>
            </a:fld>
            <a:endParaRPr lang="en-US" sz="16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04800" y="1295400"/>
            <a:ext cx="4953000" cy="4724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>
              <a:lnSpc>
                <a:spcPct val="9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tr-TR" sz="2000" dirty="0" smtClean="0">
                <a:solidFill>
                  <a:srgbClr val="00339A"/>
                </a:solidFill>
              </a:rPr>
              <a:t>Kokulu gazları </a:t>
            </a:r>
            <a:r>
              <a:rPr lang="tr-TR" sz="2000" dirty="0" err="1" smtClean="0">
                <a:solidFill>
                  <a:srgbClr val="00339A"/>
                </a:solidFill>
              </a:rPr>
              <a:t>oksidize</a:t>
            </a:r>
            <a:r>
              <a:rPr lang="tr-TR" sz="2000" dirty="0" smtClean="0">
                <a:solidFill>
                  <a:srgbClr val="00339A"/>
                </a:solidFill>
              </a:rPr>
              <a:t> eder</a:t>
            </a:r>
            <a:endParaRPr lang="en-US" sz="2000" dirty="0">
              <a:solidFill>
                <a:srgbClr val="00339A"/>
              </a:solidFill>
            </a:endParaRPr>
          </a:p>
          <a:p>
            <a:pPr marL="274320" lvl="0" indent="-274320">
              <a:lnSpc>
                <a:spcPct val="9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tr-TR" sz="2000" dirty="0" smtClean="0">
                <a:solidFill>
                  <a:srgbClr val="00339A"/>
                </a:solidFill>
              </a:rPr>
              <a:t>Korozyon kontrolü sağlar</a:t>
            </a:r>
            <a:endParaRPr lang="en-US" sz="2000" dirty="0">
              <a:solidFill>
                <a:srgbClr val="00339A"/>
              </a:solidFill>
            </a:endParaRPr>
          </a:p>
          <a:p>
            <a:pPr marL="274320" indent="-274320">
              <a:lnSpc>
                <a:spcPct val="9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339A"/>
                </a:solidFill>
              </a:rPr>
              <a:t>VOC</a:t>
            </a:r>
            <a:r>
              <a:rPr lang="tr-TR" sz="2000" dirty="0" smtClean="0">
                <a:solidFill>
                  <a:srgbClr val="00339A"/>
                </a:solidFill>
              </a:rPr>
              <a:t>’</a:t>
            </a:r>
            <a:r>
              <a:rPr lang="tr-TR" sz="2000" dirty="0" err="1" smtClean="0">
                <a:solidFill>
                  <a:srgbClr val="00339A"/>
                </a:solidFill>
              </a:rPr>
              <a:t>ları</a:t>
            </a:r>
            <a:r>
              <a:rPr lang="tr-TR" sz="2000" dirty="0" smtClean="0">
                <a:solidFill>
                  <a:srgbClr val="00339A"/>
                </a:solidFill>
              </a:rPr>
              <a:t> ve kimyasalları </a:t>
            </a:r>
            <a:r>
              <a:rPr lang="en-US" sz="2000" dirty="0">
                <a:solidFill>
                  <a:srgbClr val="00339A"/>
                </a:solidFill>
              </a:rPr>
              <a:t>CO</a:t>
            </a:r>
            <a:r>
              <a:rPr lang="en-US" sz="2000" baseline="-10000" dirty="0">
                <a:solidFill>
                  <a:srgbClr val="00339A"/>
                </a:solidFill>
              </a:rPr>
              <a:t>2</a:t>
            </a:r>
            <a:r>
              <a:rPr lang="en-US" sz="2000" dirty="0">
                <a:solidFill>
                  <a:srgbClr val="00339A"/>
                </a:solidFill>
              </a:rPr>
              <a:t> </a:t>
            </a:r>
            <a:r>
              <a:rPr lang="tr-TR" sz="2000" dirty="0" smtClean="0">
                <a:solidFill>
                  <a:srgbClr val="00339A"/>
                </a:solidFill>
              </a:rPr>
              <a:t>ve</a:t>
            </a:r>
            <a:r>
              <a:rPr lang="en-US" sz="2000" dirty="0" smtClean="0">
                <a:solidFill>
                  <a:srgbClr val="00339A"/>
                </a:solidFill>
              </a:rPr>
              <a:t> H</a:t>
            </a:r>
            <a:r>
              <a:rPr lang="en-US" sz="2000" baseline="-10000" dirty="0" smtClean="0">
                <a:solidFill>
                  <a:srgbClr val="00339A"/>
                </a:solidFill>
              </a:rPr>
              <a:t>2</a:t>
            </a:r>
            <a:r>
              <a:rPr lang="en-US" sz="2000" dirty="0" smtClean="0">
                <a:solidFill>
                  <a:srgbClr val="00339A"/>
                </a:solidFill>
              </a:rPr>
              <a:t>O</a:t>
            </a:r>
            <a:r>
              <a:rPr lang="tr-TR" sz="2000" dirty="0" smtClean="0">
                <a:solidFill>
                  <a:srgbClr val="00339A"/>
                </a:solidFill>
              </a:rPr>
              <a:t> haline indirger</a:t>
            </a:r>
            <a:endParaRPr lang="en-US" sz="2000" dirty="0">
              <a:solidFill>
                <a:srgbClr val="00339A"/>
              </a:solidFill>
            </a:endParaRPr>
          </a:p>
          <a:p>
            <a:pPr marL="274320" lvl="0" indent="-274320">
              <a:lnSpc>
                <a:spcPct val="9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ea typeface="+mn-ea"/>
                <a:cs typeface="+mn-cs"/>
              </a:rPr>
              <a:t>Şarjlı</a:t>
            </a:r>
            <a:r>
              <a:rPr kumimoji="0" lang="tr-TR" sz="2000" b="0" i="0" u="none" strike="noStrike" kern="1200" cap="none" spc="0" normalizeH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tr-TR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ea typeface="+mn-ea"/>
                <a:cs typeface="+mn-cs"/>
              </a:rPr>
              <a:t>partiküler</a:t>
            </a:r>
            <a:r>
              <a:rPr kumimoji="0" lang="tr-TR" sz="2000" b="0" i="0" u="none" strike="noStrike" kern="1200" cap="none" spc="0" normalizeH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ea typeface="+mn-ea"/>
                <a:cs typeface="+mn-cs"/>
              </a:rPr>
              <a:t> onların birbirlerine yapışmalarına neden olur. Büyük ve ağır partiküller ya zemine düşer ya da filtreler tarafından yakalanır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9A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ea typeface="+mn-ea"/>
                <a:cs typeface="+mn-cs"/>
              </a:rPr>
              <a:t>Hücre bölünme bölgesine sızarak küf ve bakteri oluşumunu</a:t>
            </a:r>
            <a:r>
              <a:rPr kumimoji="0" lang="tr-TR" sz="2000" b="0" i="0" u="none" strike="noStrike" kern="1200" cap="none" spc="0" normalizeH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ea typeface="+mn-ea"/>
                <a:cs typeface="+mn-cs"/>
              </a:rPr>
              <a:t> engeller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9A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ea typeface="+mn-ea"/>
                <a:cs typeface="+mn-cs"/>
              </a:rPr>
              <a:t>Statik elektriği dengeler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9A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ea typeface="+mn-ea"/>
                <a:cs typeface="+mn-cs"/>
              </a:rPr>
              <a:t>Hasta Bina Sendromu</a:t>
            </a:r>
            <a:r>
              <a:rPr kumimoji="0" lang="tr-TR" sz="2000" b="0" i="0" u="none" strike="noStrike" kern="1200" cap="none" spc="0" normalizeH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ea typeface="+mn-ea"/>
                <a:cs typeface="+mn-cs"/>
              </a:rPr>
              <a:t> semptomlarını nötr hale getirir.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9A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26" name="Picture 2" descr="http://cdn.superbwallpapers.com/wallpapers/nature/mountain-lake-5424-1920x12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1"/>
          <a:stretch/>
        </p:blipFill>
        <p:spPr bwMode="auto">
          <a:xfrm>
            <a:off x="5139140" y="1447800"/>
            <a:ext cx="4064466" cy="273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Molecular activity for PP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1113020"/>
            <a:ext cx="5662613" cy="35512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Autofit/>
          </a:bodyPr>
          <a:lstStyle/>
          <a:p>
            <a:pPr lvl="0" algn="ctr"/>
            <a:r>
              <a:rPr lang="en-US" sz="4000" i="1" dirty="0">
                <a:latin typeface="Albertus Medium"/>
              </a:rPr>
              <a:t/>
            </a:r>
            <a:br>
              <a:rPr lang="en-US" sz="4000" i="1" dirty="0">
                <a:latin typeface="Albertus Medium"/>
              </a:rPr>
            </a:br>
            <a:r>
              <a:rPr lang="en-US" sz="4000" i="1" dirty="0" err="1">
                <a:solidFill>
                  <a:schemeClr val="bg1"/>
                </a:solidFill>
                <a:latin typeface="Albertus Medium"/>
              </a:rPr>
              <a:t>Aerisa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lbertus Medium"/>
              </a:rPr>
              <a:t>Te</a:t>
            </a:r>
            <a:r>
              <a:rPr lang="tr-TR" sz="4000" i="1" dirty="0">
                <a:solidFill>
                  <a:schemeClr val="bg1"/>
                </a:solidFill>
                <a:latin typeface="Albertus Medium"/>
              </a:rPr>
              <a:t>k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nolo</a:t>
            </a:r>
            <a:r>
              <a:rPr lang="tr-TR" sz="4000" i="1" dirty="0" err="1">
                <a:solidFill>
                  <a:schemeClr val="bg1"/>
                </a:solidFill>
                <a:latin typeface="Albertus Medium"/>
              </a:rPr>
              <a:t>jisi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 </a:t>
            </a:r>
            <a:r>
              <a:rPr lang="tr-TR" sz="4000" i="1" dirty="0">
                <a:solidFill>
                  <a:schemeClr val="bg1"/>
                </a:solidFill>
                <a:latin typeface="Albertus Medium"/>
              </a:rPr>
              <a:t>Nasıl Çalışır</a:t>
            </a:r>
            <a:endParaRPr lang="en-US" sz="4000" i="1" dirty="0">
              <a:solidFill>
                <a:schemeClr val="bg1"/>
              </a:solidFill>
              <a:latin typeface="Albertus Medium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80822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1481142"/>
            <a:ext cx="8153400" cy="40514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16</a:t>
            </a:fld>
            <a:endParaRPr lang="en-US" sz="16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57200" y="1295400"/>
            <a:ext cx="4454525" cy="5029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457200" y="1713095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00339A"/>
                </a:solidFill>
              </a:rPr>
              <a:t>1 </a:t>
            </a:r>
            <a:r>
              <a:rPr lang="en-US" sz="1400" dirty="0" smtClean="0">
                <a:solidFill>
                  <a:srgbClr val="00339A"/>
                </a:solidFill>
              </a:rPr>
              <a:t>– </a:t>
            </a:r>
            <a:r>
              <a:rPr lang="en-US" sz="1400" dirty="0" err="1" smtClean="0">
                <a:solidFill>
                  <a:srgbClr val="00339A"/>
                </a:solidFill>
              </a:rPr>
              <a:t>Ener</a:t>
            </a:r>
            <a:r>
              <a:rPr lang="tr-TR" sz="1400" dirty="0" err="1" smtClean="0">
                <a:solidFill>
                  <a:srgbClr val="00339A"/>
                </a:solidFill>
              </a:rPr>
              <a:t>ji</a:t>
            </a:r>
            <a:r>
              <a:rPr lang="tr-TR" sz="1400" dirty="0" smtClean="0">
                <a:solidFill>
                  <a:srgbClr val="00339A"/>
                </a:solidFill>
              </a:rPr>
              <a:t> nötr bir</a:t>
            </a:r>
            <a:r>
              <a:rPr lang="tr-TR" sz="1400" dirty="0">
                <a:solidFill>
                  <a:srgbClr val="00339A"/>
                </a:solidFill>
              </a:rPr>
              <a:t> </a:t>
            </a:r>
            <a:r>
              <a:rPr lang="en-US" sz="1400" dirty="0" smtClean="0">
                <a:solidFill>
                  <a:srgbClr val="00339A"/>
                </a:solidFill>
              </a:rPr>
              <a:t>O</a:t>
            </a:r>
            <a:r>
              <a:rPr lang="en-US" sz="1600" baseline="-25000" dirty="0" smtClean="0">
                <a:solidFill>
                  <a:srgbClr val="00339A"/>
                </a:solidFill>
              </a:rPr>
              <a:t>2</a:t>
            </a:r>
            <a:r>
              <a:rPr lang="en-US" sz="1400" dirty="0" smtClean="0">
                <a:solidFill>
                  <a:srgbClr val="00339A"/>
                </a:solidFill>
              </a:rPr>
              <a:t> mole</a:t>
            </a:r>
            <a:r>
              <a:rPr lang="tr-TR" sz="1400" dirty="0" smtClean="0">
                <a:solidFill>
                  <a:srgbClr val="00339A"/>
                </a:solidFill>
              </a:rPr>
              <a:t>külüne iletilir</a:t>
            </a:r>
            <a:endParaRPr lang="en-US" sz="1400" dirty="0">
              <a:solidFill>
                <a:srgbClr val="00339A"/>
              </a:solidFill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1066800" y="4008620"/>
            <a:ext cx="1676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339A"/>
                </a:solidFill>
              </a:rPr>
              <a:t>2 </a:t>
            </a:r>
            <a:r>
              <a:rPr lang="en-US" sz="1400" dirty="0">
                <a:solidFill>
                  <a:srgbClr val="00339A"/>
                </a:solidFill>
              </a:rPr>
              <a:t>– </a:t>
            </a:r>
            <a:r>
              <a:rPr lang="tr-TR" sz="1400" dirty="0" smtClean="0">
                <a:solidFill>
                  <a:srgbClr val="00339A"/>
                </a:solidFill>
              </a:rPr>
              <a:t>Molekül </a:t>
            </a:r>
            <a:r>
              <a:rPr lang="en-US" sz="1400" dirty="0" smtClean="0">
                <a:solidFill>
                  <a:srgbClr val="00339A"/>
                </a:solidFill>
              </a:rPr>
              <a:t>“</a:t>
            </a:r>
            <a:r>
              <a:rPr lang="en-US" sz="1400" dirty="0" err="1" smtClean="0">
                <a:solidFill>
                  <a:srgbClr val="00339A"/>
                </a:solidFill>
              </a:rPr>
              <a:t>i</a:t>
            </a:r>
            <a:r>
              <a:rPr lang="tr-TR" sz="1400" dirty="0" smtClean="0">
                <a:solidFill>
                  <a:srgbClr val="00339A"/>
                </a:solidFill>
              </a:rPr>
              <a:t>y</a:t>
            </a:r>
            <a:r>
              <a:rPr lang="en-US" sz="1400" dirty="0" err="1" smtClean="0">
                <a:solidFill>
                  <a:srgbClr val="00339A"/>
                </a:solidFill>
              </a:rPr>
              <a:t>onize</a:t>
            </a:r>
            <a:r>
              <a:rPr lang="en-US" sz="1400" dirty="0" smtClean="0">
                <a:solidFill>
                  <a:srgbClr val="00339A"/>
                </a:solidFill>
              </a:rPr>
              <a:t>”</a:t>
            </a:r>
            <a:r>
              <a:rPr lang="tr-TR" sz="1400" dirty="0" smtClean="0">
                <a:solidFill>
                  <a:srgbClr val="00339A"/>
                </a:solidFill>
              </a:rPr>
              <a:t> olur ve bir elektron</a:t>
            </a:r>
            <a:r>
              <a:rPr lang="en-US" sz="1400" dirty="0" smtClean="0">
                <a:solidFill>
                  <a:srgbClr val="00339A"/>
                </a:solidFill>
              </a:rPr>
              <a:t> </a:t>
            </a:r>
            <a:r>
              <a:rPr lang="tr-TR" sz="1400" dirty="0" smtClean="0">
                <a:solidFill>
                  <a:srgbClr val="00339A"/>
                </a:solidFill>
              </a:rPr>
              <a:t>yayar</a:t>
            </a:r>
            <a:endParaRPr lang="en-US" sz="1400" dirty="0">
              <a:solidFill>
                <a:srgbClr val="00339A"/>
              </a:solidFill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3728648" y="4037539"/>
            <a:ext cx="1828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00339A"/>
                </a:solidFill>
              </a:rPr>
              <a:t>3b </a:t>
            </a:r>
            <a:r>
              <a:rPr lang="en-US" sz="1400" dirty="0">
                <a:solidFill>
                  <a:srgbClr val="00339A"/>
                </a:solidFill>
              </a:rPr>
              <a:t>– </a:t>
            </a:r>
            <a:r>
              <a:rPr lang="tr-TR" sz="1400" dirty="0" smtClean="0">
                <a:solidFill>
                  <a:srgbClr val="00339A"/>
                </a:solidFill>
              </a:rPr>
              <a:t>Bu elektron başka bir </a:t>
            </a:r>
            <a:r>
              <a:rPr lang="en-US" sz="1400" dirty="0" smtClean="0">
                <a:solidFill>
                  <a:srgbClr val="00339A"/>
                </a:solidFill>
              </a:rPr>
              <a:t>O</a:t>
            </a:r>
            <a:r>
              <a:rPr lang="en-US" sz="1600" baseline="-25000" dirty="0" smtClean="0">
                <a:solidFill>
                  <a:srgbClr val="00339A"/>
                </a:solidFill>
              </a:rPr>
              <a:t>2</a:t>
            </a:r>
            <a:r>
              <a:rPr lang="en-US" sz="1400" dirty="0" smtClean="0">
                <a:solidFill>
                  <a:srgbClr val="00339A"/>
                </a:solidFill>
              </a:rPr>
              <a:t> mole</a:t>
            </a:r>
            <a:r>
              <a:rPr lang="tr-TR" sz="1400" dirty="0" smtClean="0">
                <a:solidFill>
                  <a:srgbClr val="00339A"/>
                </a:solidFill>
              </a:rPr>
              <a:t>külü tarafından yakalandığında </a:t>
            </a:r>
            <a:r>
              <a:rPr lang="en-US" sz="1400" dirty="0" smtClean="0">
                <a:solidFill>
                  <a:srgbClr val="00339A"/>
                </a:solidFill>
              </a:rPr>
              <a:t> </a:t>
            </a:r>
            <a:r>
              <a:rPr lang="en-US" sz="1400" u="sng" dirty="0" err="1" smtClean="0">
                <a:solidFill>
                  <a:srgbClr val="00339A"/>
                </a:solidFill>
              </a:rPr>
              <a:t>negati</a:t>
            </a:r>
            <a:r>
              <a:rPr lang="tr-TR" sz="1400" u="sng" dirty="0" smtClean="0">
                <a:solidFill>
                  <a:srgbClr val="00339A"/>
                </a:solidFill>
              </a:rPr>
              <a:t>f bir iyon </a:t>
            </a:r>
            <a:r>
              <a:rPr lang="en-US" sz="1400" b="1" dirty="0">
                <a:solidFill>
                  <a:srgbClr val="00339A"/>
                </a:solidFill>
              </a:rPr>
              <a:t>(O</a:t>
            </a:r>
            <a:r>
              <a:rPr lang="en-US" sz="1400" b="1" baseline="-25000" dirty="0">
                <a:solidFill>
                  <a:srgbClr val="00339A"/>
                </a:solidFill>
              </a:rPr>
              <a:t>2 </a:t>
            </a:r>
            <a:r>
              <a:rPr lang="en-US" sz="1400" b="1" baseline="30000" dirty="0" smtClean="0">
                <a:solidFill>
                  <a:srgbClr val="00339A"/>
                </a:solidFill>
              </a:rPr>
              <a:t>-</a:t>
            </a:r>
            <a:r>
              <a:rPr lang="en-US" sz="1400" b="1" dirty="0" smtClean="0">
                <a:solidFill>
                  <a:srgbClr val="00339A"/>
                </a:solidFill>
              </a:rPr>
              <a:t>)</a:t>
            </a:r>
            <a:r>
              <a:rPr lang="tr-TR" sz="1400" b="1" baseline="30000" dirty="0" smtClean="0">
                <a:solidFill>
                  <a:srgbClr val="00339A"/>
                </a:solidFill>
              </a:rPr>
              <a:t> </a:t>
            </a:r>
            <a:r>
              <a:rPr lang="tr-TR" sz="1400" u="sng" dirty="0" smtClean="0">
                <a:solidFill>
                  <a:srgbClr val="00339A"/>
                </a:solidFill>
              </a:rPr>
              <a:t>oluşur</a:t>
            </a:r>
            <a:r>
              <a:rPr lang="en-US" sz="1400" dirty="0" smtClean="0">
                <a:solidFill>
                  <a:srgbClr val="00339A"/>
                </a:solidFill>
              </a:rPr>
              <a:t> </a:t>
            </a:r>
            <a:endParaRPr lang="en-US" sz="1400" dirty="0">
              <a:solidFill>
                <a:srgbClr val="00339A"/>
              </a:solidFill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2577160" y="1661072"/>
            <a:ext cx="1905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339A"/>
                </a:solidFill>
              </a:rPr>
              <a:t>3a </a:t>
            </a:r>
            <a:r>
              <a:rPr lang="en-US" sz="1400" dirty="0">
                <a:solidFill>
                  <a:srgbClr val="00339A"/>
                </a:solidFill>
              </a:rPr>
              <a:t>– </a:t>
            </a:r>
            <a:r>
              <a:rPr lang="tr-TR" sz="1400" dirty="0" smtClean="0">
                <a:solidFill>
                  <a:srgbClr val="00339A"/>
                </a:solidFill>
              </a:rPr>
              <a:t>Bu</a:t>
            </a:r>
            <a:r>
              <a:rPr lang="en-US" sz="1400" dirty="0" smtClean="0">
                <a:solidFill>
                  <a:srgbClr val="00339A"/>
                </a:solidFill>
              </a:rPr>
              <a:t> </a:t>
            </a:r>
            <a:r>
              <a:rPr lang="en-US" sz="1400" dirty="0">
                <a:solidFill>
                  <a:srgbClr val="00339A"/>
                </a:solidFill>
              </a:rPr>
              <a:t>O</a:t>
            </a:r>
            <a:r>
              <a:rPr lang="en-US" sz="1600" baseline="-25000" dirty="0">
                <a:solidFill>
                  <a:srgbClr val="00339A"/>
                </a:solidFill>
              </a:rPr>
              <a:t>2</a:t>
            </a:r>
            <a:r>
              <a:rPr lang="en-US" sz="1400" dirty="0">
                <a:solidFill>
                  <a:srgbClr val="00339A"/>
                </a:solidFill>
              </a:rPr>
              <a:t> </a:t>
            </a:r>
            <a:r>
              <a:rPr lang="en-US" sz="1400" dirty="0" smtClean="0">
                <a:solidFill>
                  <a:srgbClr val="00339A"/>
                </a:solidFill>
              </a:rPr>
              <a:t>mole</a:t>
            </a:r>
            <a:r>
              <a:rPr lang="tr-TR" sz="1400" dirty="0" smtClean="0">
                <a:solidFill>
                  <a:srgbClr val="00339A"/>
                </a:solidFill>
              </a:rPr>
              <a:t>külü</a:t>
            </a:r>
            <a:r>
              <a:rPr lang="en-US" sz="1400" dirty="0" smtClean="0">
                <a:solidFill>
                  <a:srgbClr val="00339A"/>
                </a:solidFill>
              </a:rPr>
              <a:t> </a:t>
            </a:r>
            <a:r>
              <a:rPr lang="en-US" sz="1400" u="sng" dirty="0" err="1" smtClean="0">
                <a:solidFill>
                  <a:srgbClr val="00339A"/>
                </a:solidFill>
              </a:rPr>
              <a:t>po</a:t>
            </a:r>
            <a:r>
              <a:rPr lang="tr-TR" sz="1400" u="sng" dirty="0" err="1" smtClean="0">
                <a:solidFill>
                  <a:srgbClr val="00339A"/>
                </a:solidFill>
              </a:rPr>
              <a:t>zitif</a:t>
            </a:r>
            <a:r>
              <a:rPr lang="en-US" sz="1400" dirty="0" smtClean="0">
                <a:solidFill>
                  <a:srgbClr val="00339A"/>
                </a:solidFill>
              </a:rPr>
              <a:t> </a:t>
            </a:r>
            <a:r>
              <a:rPr lang="tr-TR" sz="1400" dirty="0" smtClean="0">
                <a:solidFill>
                  <a:srgbClr val="00339A"/>
                </a:solidFill>
              </a:rPr>
              <a:t>bir </a:t>
            </a:r>
            <a:r>
              <a:rPr lang="en-US" sz="1400" dirty="0" err="1" smtClean="0">
                <a:solidFill>
                  <a:srgbClr val="00339A"/>
                </a:solidFill>
              </a:rPr>
              <a:t>i</a:t>
            </a:r>
            <a:r>
              <a:rPr lang="tr-TR" sz="1400" dirty="0" smtClean="0">
                <a:solidFill>
                  <a:srgbClr val="00339A"/>
                </a:solidFill>
              </a:rPr>
              <a:t>y</a:t>
            </a:r>
            <a:r>
              <a:rPr lang="en-US" sz="1400" dirty="0" smtClean="0">
                <a:solidFill>
                  <a:srgbClr val="00339A"/>
                </a:solidFill>
              </a:rPr>
              <a:t>on</a:t>
            </a:r>
            <a:r>
              <a:rPr lang="tr-TR" sz="1400" dirty="0" smtClean="0">
                <a:solidFill>
                  <a:srgbClr val="00339A"/>
                </a:solidFill>
              </a:rPr>
              <a:t>a</a:t>
            </a:r>
            <a:r>
              <a:rPr lang="tr-TR" sz="1400" dirty="0">
                <a:solidFill>
                  <a:srgbClr val="00339A"/>
                </a:solidFill>
              </a:rPr>
              <a:t> </a:t>
            </a:r>
            <a:r>
              <a:rPr lang="en-US" sz="1400" b="1" dirty="0" smtClean="0">
                <a:solidFill>
                  <a:srgbClr val="00339A"/>
                </a:solidFill>
              </a:rPr>
              <a:t>(O</a:t>
            </a:r>
            <a:r>
              <a:rPr lang="en-US" sz="1400" b="1" baseline="-25000" dirty="0" smtClean="0">
                <a:solidFill>
                  <a:srgbClr val="00339A"/>
                </a:solidFill>
              </a:rPr>
              <a:t>2 </a:t>
            </a:r>
            <a:r>
              <a:rPr lang="en-US" sz="1400" b="1" baseline="30000" dirty="0" smtClean="0">
                <a:solidFill>
                  <a:srgbClr val="00339A"/>
                </a:solidFill>
              </a:rPr>
              <a:t>+</a:t>
            </a:r>
            <a:r>
              <a:rPr lang="en-US" sz="1400" b="1" dirty="0" smtClean="0">
                <a:solidFill>
                  <a:srgbClr val="00339A"/>
                </a:solidFill>
              </a:rPr>
              <a:t>)</a:t>
            </a:r>
            <a:r>
              <a:rPr lang="tr-TR" sz="1400" b="1" dirty="0" smtClean="0">
                <a:solidFill>
                  <a:srgbClr val="00339A"/>
                </a:solidFill>
              </a:rPr>
              <a:t> dönüşür</a:t>
            </a:r>
            <a:endParaRPr lang="en-US" sz="1400" b="1" baseline="30000" dirty="0">
              <a:solidFill>
                <a:srgbClr val="00339A"/>
              </a:solidFill>
            </a:endParaRP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6019800" y="2468745"/>
            <a:ext cx="2514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339A"/>
                </a:solidFill>
              </a:rPr>
              <a:t>4 </a:t>
            </a:r>
            <a:r>
              <a:rPr lang="en-US" sz="1400" dirty="0">
                <a:solidFill>
                  <a:srgbClr val="00339A"/>
                </a:solidFill>
              </a:rPr>
              <a:t>– </a:t>
            </a:r>
            <a:r>
              <a:rPr lang="tr-TR" sz="1400" dirty="0" smtClean="0">
                <a:solidFill>
                  <a:srgbClr val="00339A"/>
                </a:solidFill>
              </a:rPr>
              <a:t>Bu şarjlı iyonlar diğer </a:t>
            </a:r>
            <a:r>
              <a:rPr lang="en-US" sz="1400" dirty="0" smtClean="0">
                <a:solidFill>
                  <a:srgbClr val="00339A"/>
                </a:solidFill>
              </a:rPr>
              <a:t>O</a:t>
            </a:r>
            <a:r>
              <a:rPr lang="en-US" sz="1600" baseline="-25000" dirty="0" smtClean="0">
                <a:solidFill>
                  <a:srgbClr val="00339A"/>
                </a:solidFill>
              </a:rPr>
              <a:t>2 </a:t>
            </a:r>
            <a:r>
              <a:rPr lang="en-US" sz="1400" dirty="0" smtClean="0">
                <a:solidFill>
                  <a:srgbClr val="00339A"/>
                </a:solidFill>
              </a:rPr>
              <a:t>mole</a:t>
            </a:r>
            <a:r>
              <a:rPr lang="tr-TR" sz="1400" dirty="0" smtClean="0">
                <a:solidFill>
                  <a:srgbClr val="00339A"/>
                </a:solidFill>
              </a:rPr>
              <a:t>külleri ile birleşerek yığınlar oluştururlar</a:t>
            </a:r>
            <a:endParaRPr lang="en-US" sz="1400" dirty="0">
              <a:solidFill>
                <a:srgbClr val="00339A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0"/>
          <a:stretch/>
        </p:blipFill>
        <p:spPr>
          <a:xfrm rot="5400000">
            <a:off x="7301365" y="4052095"/>
            <a:ext cx="2158637" cy="1390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3874" y="5180816"/>
            <a:ext cx="2506527" cy="368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9A"/>
                </a:solidFill>
              </a:rPr>
              <a:t>120V          2900V</a:t>
            </a:r>
          </a:p>
        </p:txBody>
      </p:sp>
      <p:cxnSp>
        <p:nvCxnSpPr>
          <p:cNvPr id="17" name="Elbow Connector 16"/>
          <p:cNvCxnSpPr/>
          <p:nvPr/>
        </p:nvCxnSpPr>
        <p:spPr>
          <a:xfrm>
            <a:off x="7034213" y="5378789"/>
            <a:ext cx="1237524" cy="261016"/>
          </a:xfrm>
          <a:prstGeom prst="bentConnector3">
            <a:avLst>
              <a:gd name="adj1" fmla="val 32480"/>
            </a:avLst>
          </a:prstGeom>
          <a:ln w="38100">
            <a:solidFill>
              <a:srgbClr val="0033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810054" y="5381919"/>
            <a:ext cx="465879" cy="0"/>
          </a:xfrm>
          <a:prstGeom prst="straightConnector1">
            <a:avLst/>
          </a:prstGeom>
          <a:ln w="38100">
            <a:solidFill>
              <a:srgbClr val="0033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Autofit/>
          </a:bodyPr>
          <a:lstStyle/>
          <a:p>
            <a:pPr lvl="0" algn="ctr"/>
            <a:r>
              <a:rPr lang="en-US" sz="4000" i="1" dirty="0">
                <a:latin typeface="Albertus Medium"/>
              </a:rPr>
              <a:t/>
            </a:r>
            <a:br>
              <a:rPr lang="en-US" sz="4000" i="1" dirty="0">
                <a:latin typeface="Albertus Medium"/>
              </a:rPr>
            </a:br>
            <a:r>
              <a:rPr lang="en-US" sz="4000" i="1" dirty="0" err="1">
                <a:solidFill>
                  <a:schemeClr val="bg1"/>
                </a:solidFill>
                <a:latin typeface="Albertus Medium"/>
              </a:rPr>
              <a:t>Aerisa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lbertus Medium"/>
              </a:rPr>
              <a:t>Te</a:t>
            </a:r>
            <a:r>
              <a:rPr lang="tr-TR" sz="4000" i="1" dirty="0">
                <a:solidFill>
                  <a:schemeClr val="bg1"/>
                </a:solidFill>
                <a:latin typeface="Albertus Medium"/>
              </a:rPr>
              <a:t>k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nolo</a:t>
            </a:r>
            <a:r>
              <a:rPr lang="tr-TR" sz="4000" i="1" dirty="0" err="1">
                <a:solidFill>
                  <a:schemeClr val="bg1"/>
                </a:solidFill>
                <a:latin typeface="Albertus Medium"/>
              </a:rPr>
              <a:t>jisi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 </a:t>
            </a:r>
            <a:r>
              <a:rPr lang="tr-TR" sz="4000" i="1" dirty="0">
                <a:solidFill>
                  <a:schemeClr val="bg1"/>
                </a:solidFill>
                <a:latin typeface="Albertus Medium"/>
              </a:rPr>
              <a:t>Nasıl Çalışır</a:t>
            </a:r>
            <a:endParaRPr lang="en-US" sz="4000" i="1" dirty="0">
              <a:solidFill>
                <a:schemeClr val="bg1"/>
              </a:solidFill>
              <a:latin typeface="Albertus Medium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17</a:t>
            </a:fld>
            <a:endParaRPr lang="en-US" sz="16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57200" y="1295400"/>
            <a:ext cx="4454525" cy="5029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" name="Picture 2" descr="038rev"/>
          <p:cNvPicPr>
            <a:picLocks noChangeAspect="1" noChangeArrowheads="1"/>
          </p:cNvPicPr>
          <p:nvPr/>
        </p:nvPicPr>
        <p:blipFill rotWithShape="1">
          <a:blip r:embed="rId2" cstate="print"/>
          <a:srcRect l="13720" t="7619" r="13991" b="30159"/>
          <a:stretch/>
        </p:blipFill>
        <p:spPr bwMode="auto">
          <a:xfrm>
            <a:off x="4495800" y="1280154"/>
            <a:ext cx="3657600" cy="398272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914401" y="1744662"/>
            <a:ext cx="2971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00339A"/>
                </a:solidFill>
              </a:rPr>
              <a:t>HVAC </a:t>
            </a:r>
            <a:r>
              <a:rPr lang="en-US" sz="1600" b="1" dirty="0" smtClean="0">
                <a:solidFill>
                  <a:srgbClr val="00339A"/>
                </a:solidFill>
              </a:rPr>
              <a:t>s</a:t>
            </a:r>
            <a:r>
              <a:rPr lang="tr-TR" sz="1600" b="1" dirty="0" smtClean="0">
                <a:solidFill>
                  <a:srgbClr val="00339A"/>
                </a:solidFill>
              </a:rPr>
              <a:t>i</a:t>
            </a:r>
            <a:r>
              <a:rPr lang="en-US" sz="1600" b="1" dirty="0" smtClean="0">
                <a:solidFill>
                  <a:srgbClr val="00339A"/>
                </a:solidFill>
              </a:rPr>
              <a:t>stem </a:t>
            </a:r>
            <a:r>
              <a:rPr lang="tr-TR" sz="1600" b="1" dirty="0" smtClean="0">
                <a:solidFill>
                  <a:srgbClr val="00339A"/>
                </a:solidFill>
              </a:rPr>
              <a:t>hava üfürümü oksijen moleküllerini </a:t>
            </a:r>
            <a:r>
              <a:rPr lang="en-US" sz="1600" b="1" dirty="0" err="1" smtClean="0">
                <a:solidFill>
                  <a:srgbClr val="00339A"/>
                </a:solidFill>
              </a:rPr>
              <a:t>Aerisa</a:t>
            </a:r>
            <a:r>
              <a:rPr lang="en-US" sz="1600" b="1" dirty="0" smtClean="0">
                <a:solidFill>
                  <a:srgbClr val="00339A"/>
                </a:solidFill>
              </a:rPr>
              <a:t> </a:t>
            </a:r>
            <a:r>
              <a:rPr lang="tr-TR" sz="1600" b="1" dirty="0" err="1" smtClean="0">
                <a:solidFill>
                  <a:srgbClr val="00339A"/>
                </a:solidFill>
              </a:rPr>
              <a:t>iyonizasyon</a:t>
            </a:r>
            <a:r>
              <a:rPr lang="tr-TR" sz="1600" b="1" dirty="0" smtClean="0">
                <a:solidFill>
                  <a:srgbClr val="00339A"/>
                </a:solidFill>
              </a:rPr>
              <a:t> tüplerine doğru sürükler</a:t>
            </a:r>
            <a:endParaRPr lang="en-US" sz="1600" b="1" dirty="0">
              <a:solidFill>
                <a:srgbClr val="00339A"/>
              </a:solidFill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914401" y="3052762"/>
            <a:ext cx="2895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600" b="1" dirty="0" err="1" smtClean="0">
                <a:solidFill>
                  <a:srgbClr val="00339A"/>
                </a:solidFill>
              </a:rPr>
              <a:t>İyonizasyon</a:t>
            </a:r>
            <a:r>
              <a:rPr lang="tr-TR" sz="1600" b="1" dirty="0" smtClean="0">
                <a:solidFill>
                  <a:srgbClr val="00339A"/>
                </a:solidFill>
              </a:rPr>
              <a:t> tüpleri pozitif ve negatif oksijen iyonları üretir</a:t>
            </a:r>
            <a:endParaRPr lang="en-US" sz="1600" b="1" dirty="0">
              <a:solidFill>
                <a:srgbClr val="00339A"/>
              </a:solidFill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914400" y="4256087"/>
            <a:ext cx="32353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00339A"/>
                </a:solidFill>
              </a:rPr>
              <a:t>Bi-polar </a:t>
            </a:r>
            <a:r>
              <a:rPr lang="en-US" sz="1600" b="1" dirty="0" err="1" smtClean="0">
                <a:solidFill>
                  <a:srgbClr val="00339A"/>
                </a:solidFill>
              </a:rPr>
              <a:t>i</a:t>
            </a:r>
            <a:r>
              <a:rPr lang="tr-TR" sz="1600" b="1" dirty="0" smtClean="0">
                <a:solidFill>
                  <a:srgbClr val="00339A"/>
                </a:solidFill>
              </a:rPr>
              <a:t>y</a:t>
            </a:r>
            <a:r>
              <a:rPr lang="en-US" sz="1600" b="1" dirty="0" smtClean="0">
                <a:solidFill>
                  <a:srgbClr val="00339A"/>
                </a:solidFill>
              </a:rPr>
              <a:t>on</a:t>
            </a:r>
            <a:r>
              <a:rPr lang="tr-TR" sz="1600" b="1" dirty="0" err="1" smtClean="0">
                <a:solidFill>
                  <a:srgbClr val="00339A"/>
                </a:solidFill>
              </a:rPr>
              <a:t>lar</a:t>
            </a:r>
            <a:r>
              <a:rPr lang="tr-TR" sz="1600" b="1" dirty="0" smtClean="0">
                <a:solidFill>
                  <a:srgbClr val="00339A"/>
                </a:solidFill>
              </a:rPr>
              <a:t> kanal sisteminden yığınlar halinde mekanlara sevk edilerek ortamdaki havadan yayılan kirleticilere saldırması sağlanır</a:t>
            </a:r>
            <a:endParaRPr lang="en-US" sz="1600" b="1" dirty="0">
              <a:solidFill>
                <a:srgbClr val="00339A"/>
              </a:solidFill>
            </a:endParaRPr>
          </a:p>
        </p:txBody>
      </p:sp>
      <p:sp>
        <p:nvSpPr>
          <p:cNvPr id="33" name="Line 7"/>
          <p:cNvSpPr>
            <a:spLocks noChangeShapeType="1"/>
          </p:cNvSpPr>
          <p:nvPr/>
        </p:nvSpPr>
        <p:spPr bwMode="auto">
          <a:xfrm>
            <a:off x="4038600" y="19812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" name="Line 9"/>
          <p:cNvSpPr>
            <a:spLocks noChangeShapeType="1"/>
          </p:cNvSpPr>
          <p:nvPr/>
        </p:nvSpPr>
        <p:spPr bwMode="auto">
          <a:xfrm flipV="1">
            <a:off x="4038600" y="4724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20599147">
            <a:off x="3534957" y="3153361"/>
            <a:ext cx="1066800" cy="2286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4017469" y="1981200"/>
            <a:ext cx="1316531" cy="2286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4124256" y="4572000"/>
            <a:ext cx="1362238" cy="2286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Autofit/>
          </a:bodyPr>
          <a:lstStyle/>
          <a:p>
            <a:pPr lvl="0" algn="ctr"/>
            <a:r>
              <a:rPr lang="en-US" sz="4000" i="1" dirty="0">
                <a:latin typeface="Albertus Medium"/>
              </a:rPr>
              <a:t/>
            </a:r>
            <a:br>
              <a:rPr lang="en-US" sz="4000" i="1" dirty="0">
                <a:latin typeface="Albertus Medium"/>
              </a:rPr>
            </a:br>
            <a:r>
              <a:rPr lang="en-US" sz="4000" i="1" dirty="0" err="1">
                <a:solidFill>
                  <a:schemeClr val="bg1"/>
                </a:solidFill>
                <a:latin typeface="Albertus Medium"/>
              </a:rPr>
              <a:t>Aerisa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lbertus Medium"/>
              </a:rPr>
              <a:t>Te</a:t>
            </a:r>
            <a:r>
              <a:rPr lang="tr-TR" sz="4000" i="1" dirty="0">
                <a:solidFill>
                  <a:schemeClr val="bg1"/>
                </a:solidFill>
                <a:latin typeface="Albertus Medium"/>
              </a:rPr>
              <a:t>k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nolo</a:t>
            </a:r>
            <a:r>
              <a:rPr lang="tr-TR" sz="4000" i="1" dirty="0" err="1">
                <a:solidFill>
                  <a:schemeClr val="bg1"/>
                </a:solidFill>
                <a:latin typeface="Albertus Medium"/>
              </a:rPr>
              <a:t>jisi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 </a:t>
            </a:r>
            <a:r>
              <a:rPr lang="tr-TR" sz="4000" i="1" dirty="0">
                <a:solidFill>
                  <a:schemeClr val="bg1"/>
                </a:solidFill>
                <a:latin typeface="Albertus Medium"/>
              </a:rPr>
              <a:t>Nasıl Çalışır</a:t>
            </a:r>
            <a:endParaRPr lang="en-US" sz="4000" i="1" dirty="0">
              <a:solidFill>
                <a:schemeClr val="bg1"/>
              </a:solidFill>
              <a:latin typeface="Albertus Mediu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18</a:t>
            </a:fld>
            <a:endParaRPr lang="en-US" sz="16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57200" y="1295400"/>
            <a:ext cx="4454525" cy="5029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63807" y="2166998"/>
            <a:ext cx="4503993" cy="2819401"/>
            <a:chOff x="1533525" y="1752601"/>
            <a:chExt cx="6086475" cy="3810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/>
            <a:srcRect t="14245" b="2248"/>
            <a:stretch/>
          </p:blipFill>
          <p:spPr>
            <a:xfrm>
              <a:off x="1533525" y="1752601"/>
              <a:ext cx="6076950" cy="3810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629400" y="4706834"/>
              <a:ext cx="990600" cy="8557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/>
          <a:srcRect t="28306" r="77095" b="37484"/>
          <a:stretch/>
        </p:blipFill>
        <p:spPr>
          <a:xfrm rot="19522225">
            <a:off x="720855" y="2018363"/>
            <a:ext cx="1027714" cy="11542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/>
          <a:srcRect t="28306" r="73844" b="37484"/>
          <a:stretch/>
        </p:blipFill>
        <p:spPr>
          <a:xfrm rot="1386900">
            <a:off x="1734324" y="2503425"/>
            <a:ext cx="1173568" cy="11542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/>
          <a:srcRect t="28306" r="73844" b="37484"/>
          <a:stretch/>
        </p:blipFill>
        <p:spPr>
          <a:xfrm rot="12797607">
            <a:off x="631426" y="3266283"/>
            <a:ext cx="1173568" cy="11542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/>
          <a:srcRect t="28306" r="73844" b="37484"/>
          <a:stretch/>
        </p:blipFill>
        <p:spPr>
          <a:xfrm rot="20480649">
            <a:off x="1721592" y="3793791"/>
            <a:ext cx="1173568" cy="1154230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3292918" y="2967084"/>
            <a:ext cx="1212151" cy="778948"/>
          </a:xfrm>
          <a:prstGeom prst="rightArrow">
            <a:avLst/>
          </a:prstGeom>
          <a:solidFill>
            <a:srgbClr val="FF0000"/>
          </a:solidFill>
          <a:ln w="222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51932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i="1" dirty="0" smtClean="0">
                <a:solidFill>
                  <a:srgbClr val="0040C0"/>
                </a:solidFill>
              </a:rPr>
              <a:t>İyonlar Gazları daha az sakıncalı moleküllere indirger</a:t>
            </a:r>
            <a:endParaRPr lang="en-US" b="1" i="1" dirty="0">
              <a:solidFill>
                <a:srgbClr val="004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8600" y="1354560"/>
            <a:ext cx="5770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306F69"/>
              </a:buClr>
              <a:buSzPct val="95000"/>
              <a:defRPr/>
            </a:pPr>
            <a:r>
              <a:rPr lang="tr-TR" sz="2800" dirty="0" smtClean="0">
                <a:solidFill>
                  <a:srgbClr val="00339A"/>
                </a:solidFill>
              </a:rPr>
              <a:t>Kokulu gazların kontrolü</a:t>
            </a:r>
            <a:r>
              <a:rPr lang="en-US" sz="2800" dirty="0" smtClean="0">
                <a:solidFill>
                  <a:srgbClr val="00339A"/>
                </a:solidFill>
              </a:rPr>
              <a:t>- Amon</a:t>
            </a:r>
            <a:r>
              <a:rPr lang="tr-TR" sz="2800" dirty="0" smtClean="0">
                <a:solidFill>
                  <a:srgbClr val="00339A"/>
                </a:solidFill>
              </a:rPr>
              <a:t>y</a:t>
            </a:r>
            <a:r>
              <a:rPr lang="en-US" sz="2800" dirty="0" smtClean="0">
                <a:solidFill>
                  <a:srgbClr val="00339A"/>
                </a:solidFill>
              </a:rPr>
              <a:t>a</a:t>
            </a:r>
            <a:r>
              <a:rPr lang="tr-TR" sz="2800" dirty="0" smtClean="0">
                <a:solidFill>
                  <a:srgbClr val="00339A"/>
                </a:solidFill>
              </a:rPr>
              <a:t>k</a:t>
            </a:r>
            <a:endParaRPr lang="en-US" sz="2800" dirty="0">
              <a:solidFill>
                <a:srgbClr val="00339A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/>
          <a:srcRect l="35418" t="71055" r="20836" b="234"/>
          <a:stretch/>
        </p:blipFill>
        <p:spPr>
          <a:xfrm>
            <a:off x="531411" y="2954231"/>
            <a:ext cx="530186" cy="3787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/>
          <a:srcRect l="35418" t="71055" r="20836" b="234"/>
          <a:stretch/>
        </p:blipFill>
        <p:spPr>
          <a:xfrm>
            <a:off x="1882449" y="1999323"/>
            <a:ext cx="530186" cy="3787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/>
          <a:srcRect l="35418" t="71055" r="20836" b="234"/>
          <a:stretch/>
        </p:blipFill>
        <p:spPr>
          <a:xfrm>
            <a:off x="1352263" y="4353861"/>
            <a:ext cx="530186" cy="37870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/>
          <a:srcRect l="35418" t="71055" r="20836" b="234"/>
          <a:stretch/>
        </p:blipFill>
        <p:spPr>
          <a:xfrm>
            <a:off x="2363221" y="3512746"/>
            <a:ext cx="530186" cy="3787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/>
          <a:srcRect l="35418" t="71055" r="20836" b="234"/>
          <a:stretch/>
        </p:blipFill>
        <p:spPr>
          <a:xfrm>
            <a:off x="2758101" y="2404293"/>
            <a:ext cx="530186" cy="37870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/>
          <a:srcRect l="35418" t="71055" r="20836" b="234"/>
          <a:stretch/>
        </p:blipFill>
        <p:spPr>
          <a:xfrm>
            <a:off x="299398" y="3927714"/>
            <a:ext cx="530186" cy="3787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/>
          <a:srcRect l="35418" t="71055" r="20836" b="234"/>
          <a:stretch/>
        </p:blipFill>
        <p:spPr>
          <a:xfrm>
            <a:off x="691932" y="4480412"/>
            <a:ext cx="530186" cy="37870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/>
          <a:srcRect l="35418" t="71055" r="20836" b="234"/>
          <a:stretch/>
        </p:blipFill>
        <p:spPr>
          <a:xfrm>
            <a:off x="228600" y="2404293"/>
            <a:ext cx="530186" cy="37870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/>
          <a:srcRect l="35418" t="71055" r="20836" b="234"/>
          <a:stretch/>
        </p:blipFill>
        <p:spPr>
          <a:xfrm>
            <a:off x="2758101" y="4205264"/>
            <a:ext cx="530186" cy="378704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5105400" y="4117066"/>
            <a:ext cx="6858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1000" b="1" dirty="0" smtClean="0">
                <a:solidFill>
                  <a:srgbClr val="003DB8"/>
                </a:solidFill>
                <a:latin typeface="+mj-lt"/>
              </a:rPr>
              <a:t>Oksijen</a:t>
            </a:r>
            <a:endParaRPr lang="tr-TR" sz="1000" b="1" dirty="0">
              <a:solidFill>
                <a:srgbClr val="003DB8"/>
              </a:solidFill>
              <a:latin typeface="+mj-lt"/>
            </a:endParaRPr>
          </a:p>
        </p:txBody>
      </p:sp>
      <p:sp>
        <p:nvSpPr>
          <p:cNvPr id="31" name="Metin kutusu 30"/>
          <p:cNvSpPr txBox="1"/>
          <p:nvPr/>
        </p:nvSpPr>
        <p:spPr>
          <a:xfrm>
            <a:off x="7391400" y="2971800"/>
            <a:ext cx="6858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1000" b="1" dirty="0" smtClean="0">
                <a:solidFill>
                  <a:srgbClr val="003DB8"/>
                </a:solidFill>
                <a:latin typeface="+mj-lt"/>
              </a:rPr>
              <a:t>Nitrojen</a:t>
            </a:r>
            <a:endParaRPr lang="tr-TR" sz="1000" b="1" dirty="0">
              <a:solidFill>
                <a:srgbClr val="003DB8"/>
              </a:solidFill>
              <a:latin typeface="+mj-lt"/>
            </a:endParaRPr>
          </a:p>
        </p:txBody>
      </p:sp>
      <p:sp>
        <p:nvSpPr>
          <p:cNvPr id="32" name="Metin kutusu 31"/>
          <p:cNvSpPr txBox="1"/>
          <p:nvPr/>
        </p:nvSpPr>
        <p:spPr>
          <a:xfrm>
            <a:off x="7239000" y="4724400"/>
            <a:ext cx="6858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1000" b="1" dirty="0" smtClean="0">
                <a:solidFill>
                  <a:srgbClr val="003DB8"/>
                </a:solidFill>
                <a:latin typeface="+mj-lt"/>
              </a:rPr>
              <a:t>Su buharı</a:t>
            </a:r>
            <a:endParaRPr lang="tr-TR" sz="1000" b="1" dirty="0">
              <a:solidFill>
                <a:srgbClr val="003DB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7195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Autofit/>
          </a:bodyPr>
          <a:lstStyle/>
          <a:p>
            <a:pPr lvl="0" algn="ctr"/>
            <a:r>
              <a:rPr lang="en-US" sz="4000" i="1" dirty="0">
                <a:latin typeface="Albertus Medium"/>
              </a:rPr>
              <a:t/>
            </a:r>
            <a:br>
              <a:rPr lang="en-US" sz="4000" i="1" dirty="0">
                <a:latin typeface="Albertus Medium"/>
              </a:rPr>
            </a:br>
            <a:r>
              <a:rPr lang="en-US" sz="4000" i="1" dirty="0" err="1">
                <a:solidFill>
                  <a:schemeClr val="bg1"/>
                </a:solidFill>
                <a:latin typeface="Albertus Medium"/>
              </a:rPr>
              <a:t>Aerisa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lbertus Medium"/>
              </a:rPr>
              <a:t>Te</a:t>
            </a:r>
            <a:r>
              <a:rPr lang="tr-TR" sz="4000" i="1" dirty="0">
                <a:solidFill>
                  <a:schemeClr val="bg1"/>
                </a:solidFill>
                <a:latin typeface="Albertus Medium"/>
              </a:rPr>
              <a:t>k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nolo</a:t>
            </a:r>
            <a:r>
              <a:rPr lang="tr-TR" sz="4000" i="1" dirty="0" err="1">
                <a:solidFill>
                  <a:schemeClr val="bg1"/>
                </a:solidFill>
                <a:latin typeface="Albertus Medium"/>
              </a:rPr>
              <a:t>jisi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 </a:t>
            </a:r>
            <a:r>
              <a:rPr lang="tr-TR" sz="4000" i="1" dirty="0">
                <a:solidFill>
                  <a:schemeClr val="bg1"/>
                </a:solidFill>
                <a:latin typeface="Albertus Medium"/>
              </a:rPr>
              <a:t>Nasıl Çalışır</a:t>
            </a:r>
            <a:endParaRPr lang="en-US" sz="4000" i="1" dirty="0">
              <a:solidFill>
                <a:schemeClr val="bg1"/>
              </a:solidFill>
              <a:latin typeface="Albertus Mediu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19</a:t>
            </a:fld>
            <a:endParaRPr lang="en-US" sz="16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57200" y="1295400"/>
            <a:ext cx="4454525" cy="5029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8537" y="2057400"/>
            <a:ext cx="6626926" cy="23654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8600" y="1354560"/>
            <a:ext cx="5770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306F69"/>
              </a:buClr>
              <a:buSzPct val="95000"/>
              <a:defRPr/>
            </a:pPr>
            <a:r>
              <a:rPr lang="tr-TR" sz="2800" dirty="0">
                <a:solidFill>
                  <a:srgbClr val="00339A"/>
                </a:solidFill>
              </a:rPr>
              <a:t>Kokulu gazların kontrolü</a:t>
            </a:r>
            <a:r>
              <a:rPr lang="en-US" sz="2800" dirty="0">
                <a:solidFill>
                  <a:srgbClr val="00339A"/>
                </a:solidFill>
              </a:rPr>
              <a:t>- Amon</a:t>
            </a:r>
            <a:r>
              <a:rPr lang="tr-TR" sz="2800" dirty="0">
                <a:solidFill>
                  <a:srgbClr val="00339A"/>
                </a:solidFill>
              </a:rPr>
              <a:t>y</a:t>
            </a:r>
            <a:r>
              <a:rPr lang="en-US" sz="2800" dirty="0">
                <a:solidFill>
                  <a:srgbClr val="00339A"/>
                </a:solidFill>
              </a:rPr>
              <a:t>a</a:t>
            </a:r>
            <a:r>
              <a:rPr lang="tr-TR" sz="2800" dirty="0">
                <a:solidFill>
                  <a:srgbClr val="00339A"/>
                </a:solidFill>
              </a:rPr>
              <a:t>k</a:t>
            </a:r>
            <a:endParaRPr lang="en-US" sz="2800" dirty="0">
              <a:solidFill>
                <a:srgbClr val="00339A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4457520"/>
            <a:ext cx="807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u="sng" dirty="0" smtClean="0">
                <a:solidFill>
                  <a:srgbClr val="000000"/>
                </a:solidFill>
              </a:rPr>
              <a:t>Güvenli yan ürünler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tr-TR" dirty="0" err="1" smtClean="0">
                <a:solidFill>
                  <a:srgbClr val="000000"/>
                </a:solidFill>
              </a:rPr>
              <a:t>İy</a:t>
            </a:r>
            <a:r>
              <a:rPr lang="en-US" dirty="0" err="1" smtClean="0">
                <a:solidFill>
                  <a:srgbClr val="000000"/>
                </a:solidFill>
              </a:rPr>
              <a:t>onize</a:t>
            </a:r>
            <a:r>
              <a:rPr lang="en-US" dirty="0" smtClean="0">
                <a:solidFill>
                  <a:srgbClr val="000000"/>
                </a:solidFill>
              </a:rPr>
              <a:t> o</a:t>
            </a:r>
            <a:r>
              <a:rPr lang="tr-TR" dirty="0" err="1" smtClean="0">
                <a:solidFill>
                  <a:srgbClr val="000000"/>
                </a:solidFill>
              </a:rPr>
              <a:t>ksij</a:t>
            </a:r>
            <a:r>
              <a:rPr lang="en-US" dirty="0" smtClean="0">
                <a:solidFill>
                  <a:srgbClr val="000000"/>
                </a:solidFill>
              </a:rPr>
              <a:t>en </a:t>
            </a:r>
            <a:r>
              <a:rPr lang="tr-TR" dirty="0" smtClean="0">
                <a:solidFill>
                  <a:srgbClr val="000000"/>
                </a:solidFill>
              </a:rPr>
              <a:t>çoğunlukla amonyağı nitrojen gazına ve suya dönüştüren bir reaksiyon verir. Nitrojen dioksitin ek/yan bir reaksiyon olarak nitrik aside dönüştürüle bilineceğini aklınızda tutunuz.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tr-TR" sz="1200" dirty="0">
                <a:solidFill>
                  <a:srgbClr val="003DB8"/>
                </a:solidFill>
                <a:latin typeface="+mj-lt"/>
              </a:rPr>
              <a:t>Bu reaksiyonlar kendiliğinden gerçekleşirken, denge noktası ve reaksiyon hızı, reaksiyonun spesifik kinetik ve koşullarına bağlıdır</a:t>
            </a:r>
            <a:endParaRPr lang="en-US" sz="1200" i="1" dirty="0">
              <a:solidFill>
                <a:srgbClr val="003DB8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96132" y="2113251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u="sng" dirty="0">
                <a:solidFill>
                  <a:srgbClr val="000000"/>
                </a:solidFill>
              </a:rPr>
              <a:t>Free energy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1236662" y="2054423"/>
            <a:ext cx="63833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1400" dirty="0" smtClean="0">
                <a:solidFill>
                  <a:srgbClr val="003DB8"/>
                </a:solidFill>
                <a:latin typeface="+mj-lt"/>
              </a:rPr>
              <a:t>Sabit oksijenle Amonyak </a:t>
            </a:r>
            <a:r>
              <a:rPr lang="tr-TR" sz="1400" dirty="0" err="1" smtClean="0">
                <a:solidFill>
                  <a:srgbClr val="003DB8"/>
                </a:solidFill>
                <a:latin typeface="+mj-lt"/>
              </a:rPr>
              <a:t>oksidasyonu</a:t>
            </a:r>
            <a:r>
              <a:rPr lang="tr-TR" sz="1400" dirty="0" smtClean="0">
                <a:solidFill>
                  <a:srgbClr val="003DB8"/>
                </a:solidFill>
                <a:latin typeface="+mj-lt"/>
              </a:rPr>
              <a:t>:                                                         Serbest enerji</a:t>
            </a:r>
            <a:endParaRPr lang="tr-TR" sz="1400" dirty="0">
              <a:solidFill>
                <a:srgbClr val="003DB8"/>
              </a:solidFill>
              <a:latin typeface="+mj-lt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1258537" y="3197423"/>
            <a:ext cx="239906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1400" dirty="0" smtClean="0">
                <a:solidFill>
                  <a:srgbClr val="003DB8"/>
                </a:solidFill>
                <a:latin typeface="+mj-lt"/>
              </a:rPr>
              <a:t>Ek / Yan reaksiyonlar</a:t>
            </a:r>
            <a:endParaRPr lang="tr-TR" sz="1400" dirty="0">
              <a:solidFill>
                <a:srgbClr val="003DB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7425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Santa Paula WRF </a:t>
            </a:r>
            <a:r>
              <a:rPr lang="en-US" sz="2000" i="1" dirty="0">
                <a:solidFill>
                  <a:schemeClr val="bg1"/>
                </a:solidFill>
                <a:latin typeface="Albertus Medium" pitchFamily="34" charset="0"/>
              </a:rPr>
              <a:t>(Santa Paula, CA)</a:t>
            </a:r>
            <a:endParaRPr lang="en-US" sz="48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 descr="SP WRF_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550" y="1257300"/>
            <a:ext cx="2743200" cy="2057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33775" y="1178184"/>
            <a:ext cx="5257800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rgbClr val="00339A"/>
                </a:solidFill>
                <a:latin typeface="Calibri"/>
              </a:rPr>
              <a:t>Yeni tesis hedefleri</a:t>
            </a:r>
            <a:r>
              <a:rPr lang="en-US" b="1" dirty="0" smtClean="0">
                <a:solidFill>
                  <a:srgbClr val="00339A"/>
                </a:solidFill>
                <a:latin typeface="Calibri"/>
              </a:rPr>
              <a:t>:</a:t>
            </a:r>
            <a:endParaRPr lang="en-US" b="1" dirty="0">
              <a:solidFill>
                <a:srgbClr val="00339A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tr-TR" sz="1700" dirty="0" smtClean="0">
                <a:solidFill>
                  <a:srgbClr val="00339A"/>
                </a:solidFill>
                <a:latin typeface="Calibri"/>
              </a:rPr>
              <a:t>Eskiyen 2 NGD tesisinin 4+ MGD tesisine dönüştürülmesi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tr-TR" sz="1700" dirty="0" smtClean="0">
                <a:solidFill>
                  <a:srgbClr val="00339A"/>
                </a:solidFill>
                <a:latin typeface="Calibri"/>
              </a:rPr>
              <a:t>Enerji ve Maliyet etkinliği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tr-TR" sz="1700" dirty="0" smtClean="0">
                <a:solidFill>
                  <a:srgbClr val="00339A"/>
                </a:solidFill>
                <a:latin typeface="Calibri"/>
              </a:rPr>
              <a:t>Son teknoloji koku kontrolü</a:t>
            </a:r>
            <a:endParaRPr lang="en-US" sz="1700" dirty="0">
              <a:solidFill>
                <a:srgbClr val="00339A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tr-TR" sz="1700" dirty="0" smtClean="0">
                <a:solidFill>
                  <a:srgbClr val="00339A"/>
                </a:solidFill>
                <a:latin typeface="Calibri"/>
              </a:rPr>
              <a:t>İç mekanlarda asgari kaçak koku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tr-TR" sz="1700" dirty="0" smtClean="0">
                <a:solidFill>
                  <a:srgbClr val="00339A"/>
                </a:solidFill>
                <a:latin typeface="Calibri"/>
              </a:rPr>
              <a:t>Güvenli ve rahat çalışma ortamı</a:t>
            </a:r>
            <a:endParaRPr lang="en-US" sz="800" b="1" dirty="0">
              <a:solidFill>
                <a:srgbClr val="00339A"/>
              </a:solidFill>
              <a:latin typeface="Calibri"/>
            </a:endParaRPr>
          </a:p>
          <a:p>
            <a:pPr marL="228600" indent="-228600"/>
            <a:r>
              <a:rPr lang="tr-TR" b="1" dirty="0" smtClean="0">
                <a:solidFill>
                  <a:srgbClr val="00339A"/>
                </a:solidFill>
                <a:latin typeface="Calibri"/>
                <a:cs typeface="Arial" pitchFamily="34" charset="0"/>
              </a:rPr>
              <a:t>Tesis hacmi</a:t>
            </a:r>
            <a:r>
              <a:rPr lang="en-US" b="1" dirty="0" smtClean="0">
                <a:solidFill>
                  <a:srgbClr val="00339A"/>
                </a:solidFill>
                <a:latin typeface="Calibri"/>
                <a:cs typeface="Arial" pitchFamily="34" charset="0"/>
              </a:rPr>
              <a:t>: </a:t>
            </a:r>
            <a:r>
              <a:rPr lang="tr-TR" b="1" dirty="0" smtClean="0">
                <a:solidFill>
                  <a:srgbClr val="00339A"/>
                </a:solidFill>
                <a:latin typeface="Calibri"/>
                <a:cs typeface="Arial" pitchFamily="34" charset="0"/>
              </a:rPr>
              <a:t>1.500 m3</a:t>
            </a:r>
            <a:r>
              <a:rPr lang="en-US" b="1" dirty="0" smtClean="0">
                <a:solidFill>
                  <a:srgbClr val="00339A"/>
                </a:solidFill>
                <a:latin typeface="Calibri"/>
                <a:cs typeface="Arial" pitchFamily="34" charset="0"/>
              </a:rPr>
              <a:t>:</a:t>
            </a:r>
            <a:endParaRPr lang="en-US" b="1" dirty="0">
              <a:solidFill>
                <a:srgbClr val="00339A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sz="1700" dirty="0" err="1">
                <a:solidFill>
                  <a:srgbClr val="00339A"/>
                </a:solidFill>
                <a:latin typeface="Calibri"/>
              </a:rPr>
              <a:t>Aerisa</a:t>
            </a:r>
            <a:r>
              <a:rPr lang="en-US" sz="1700" dirty="0">
                <a:solidFill>
                  <a:srgbClr val="00339A"/>
                </a:solidFill>
                <a:latin typeface="Calibri"/>
              </a:rPr>
              <a:t> </a:t>
            </a:r>
            <a:r>
              <a:rPr lang="en-US" sz="1700" dirty="0" smtClean="0">
                <a:solidFill>
                  <a:srgbClr val="00339A"/>
                </a:solidFill>
                <a:latin typeface="Calibri"/>
              </a:rPr>
              <a:t>S</a:t>
            </a:r>
            <a:r>
              <a:rPr lang="tr-TR" sz="1700" dirty="0" smtClean="0">
                <a:solidFill>
                  <a:srgbClr val="00339A"/>
                </a:solidFill>
                <a:latin typeface="Calibri"/>
              </a:rPr>
              <a:t>i</a:t>
            </a:r>
            <a:r>
              <a:rPr lang="en-US" sz="1700" dirty="0" smtClean="0">
                <a:solidFill>
                  <a:srgbClr val="00339A"/>
                </a:solidFill>
                <a:latin typeface="Calibri"/>
              </a:rPr>
              <a:t>stem</a:t>
            </a:r>
            <a:r>
              <a:rPr lang="tr-TR" sz="1700" dirty="0" err="1" smtClean="0">
                <a:solidFill>
                  <a:srgbClr val="00339A"/>
                </a:solidFill>
                <a:latin typeface="Calibri"/>
              </a:rPr>
              <a:t>leri</a:t>
            </a:r>
            <a:r>
              <a:rPr lang="tr-TR" sz="1700" dirty="0" smtClean="0">
                <a:solidFill>
                  <a:srgbClr val="00339A"/>
                </a:solidFill>
                <a:latin typeface="Calibri"/>
              </a:rPr>
              <a:t> karbon arındırıcı kule egzoz desteği ile donatılmıştır</a:t>
            </a:r>
            <a:endParaRPr lang="en-US" sz="800" b="1" dirty="0">
              <a:solidFill>
                <a:srgbClr val="00339A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b="1" dirty="0">
                <a:solidFill>
                  <a:srgbClr val="00339A"/>
                </a:solidFill>
                <a:latin typeface="Calibri"/>
                <a:cs typeface="Arial" pitchFamily="34" charset="0"/>
              </a:rPr>
              <a:t>EQ </a:t>
            </a:r>
            <a:r>
              <a:rPr lang="tr-TR" b="1" dirty="0" smtClean="0">
                <a:solidFill>
                  <a:srgbClr val="00339A"/>
                </a:solidFill>
                <a:latin typeface="Calibri"/>
                <a:cs typeface="Arial" pitchFamily="34" charset="0"/>
              </a:rPr>
              <a:t>havzası ve Taşıma istasyonu</a:t>
            </a:r>
            <a:r>
              <a:rPr lang="en-US" b="1" dirty="0" smtClean="0">
                <a:solidFill>
                  <a:srgbClr val="00339A"/>
                </a:solidFill>
                <a:latin typeface="Calibri"/>
                <a:cs typeface="Arial" pitchFamily="34" charset="0"/>
              </a:rPr>
              <a:t> : ~</a:t>
            </a:r>
            <a:r>
              <a:rPr lang="tr-TR" b="1" dirty="0" smtClean="0">
                <a:solidFill>
                  <a:srgbClr val="00339A"/>
                </a:solidFill>
                <a:latin typeface="Calibri"/>
                <a:cs typeface="Arial" pitchFamily="34" charset="0"/>
              </a:rPr>
              <a:t>110-550 m3</a:t>
            </a:r>
            <a:r>
              <a:rPr lang="en-US" b="1" dirty="0" smtClean="0">
                <a:solidFill>
                  <a:srgbClr val="00339A"/>
                </a:solidFill>
                <a:latin typeface="Calibri"/>
              </a:rPr>
              <a:t>:</a:t>
            </a:r>
            <a:endParaRPr lang="en-US" b="1" dirty="0">
              <a:solidFill>
                <a:srgbClr val="00339A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sz="1700" dirty="0" err="1">
                <a:solidFill>
                  <a:srgbClr val="00339A"/>
                </a:solidFill>
                <a:latin typeface="Calibri"/>
              </a:rPr>
              <a:t>Aerisa</a:t>
            </a:r>
            <a:r>
              <a:rPr lang="en-US" sz="1700" dirty="0">
                <a:solidFill>
                  <a:srgbClr val="00339A"/>
                </a:solidFill>
                <a:latin typeface="Calibri"/>
              </a:rPr>
              <a:t> </a:t>
            </a:r>
            <a:r>
              <a:rPr lang="en-US" sz="1700" dirty="0" smtClean="0">
                <a:solidFill>
                  <a:srgbClr val="00339A"/>
                </a:solidFill>
                <a:latin typeface="Calibri"/>
              </a:rPr>
              <a:t>S</a:t>
            </a:r>
            <a:r>
              <a:rPr lang="tr-TR" sz="1700" dirty="0" smtClean="0">
                <a:solidFill>
                  <a:srgbClr val="00339A"/>
                </a:solidFill>
                <a:latin typeface="Calibri"/>
              </a:rPr>
              <a:t>i</a:t>
            </a:r>
            <a:r>
              <a:rPr lang="en-US" sz="1700" dirty="0" smtClean="0">
                <a:solidFill>
                  <a:srgbClr val="00339A"/>
                </a:solidFill>
                <a:latin typeface="Calibri"/>
              </a:rPr>
              <a:t>stem</a:t>
            </a:r>
            <a:r>
              <a:rPr lang="tr-TR" sz="1700" dirty="0" smtClean="0">
                <a:solidFill>
                  <a:srgbClr val="00339A"/>
                </a:solidFill>
                <a:latin typeface="Calibri"/>
              </a:rPr>
              <a:t>ine enjeksiyon ve </a:t>
            </a:r>
            <a:r>
              <a:rPr lang="en-US" sz="1700" dirty="0" smtClean="0">
                <a:solidFill>
                  <a:srgbClr val="00339A"/>
                </a:solidFill>
                <a:latin typeface="Calibri"/>
              </a:rPr>
              <a:t> </a:t>
            </a:r>
            <a:r>
              <a:rPr lang="tr-TR" sz="1700" dirty="0" smtClean="0">
                <a:solidFill>
                  <a:srgbClr val="00339A"/>
                </a:solidFill>
                <a:latin typeface="Calibri"/>
              </a:rPr>
              <a:t>k</a:t>
            </a:r>
            <a:r>
              <a:rPr lang="en-US" sz="1700" dirty="0" err="1" smtClean="0">
                <a:solidFill>
                  <a:srgbClr val="00339A"/>
                </a:solidFill>
                <a:latin typeface="Calibri"/>
              </a:rPr>
              <a:t>onta</a:t>
            </a:r>
            <a:r>
              <a:rPr lang="tr-TR" sz="1700" dirty="0" err="1" smtClean="0">
                <a:solidFill>
                  <a:srgbClr val="00339A"/>
                </a:solidFill>
                <a:latin typeface="Calibri"/>
              </a:rPr>
              <a:t>kt</a:t>
            </a:r>
            <a:r>
              <a:rPr lang="en-US" sz="1700" dirty="0" smtClean="0">
                <a:solidFill>
                  <a:srgbClr val="00339A"/>
                </a:solidFill>
                <a:latin typeface="Calibri"/>
              </a:rPr>
              <a:t> </a:t>
            </a:r>
            <a:r>
              <a:rPr lang="tr-TR" sz="1700" dirty="0" smtClean="0">
                <a:solidFill>
                  <a:srgbClr val="00339A"/>
                </a:solidFill>
                <a:latin typeface="Calibri"/>
              </a:rPr>
              <a:t>bölmesi dahil</a:t>
            </a:r>
            <a:endParaRPr lang="en-US" sz="1700" dirty="0">
              <a:solidFill>
                <a:srgbClr val="00339A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sz="1700" dirty="0" smtClean="0">
                <a:solidFill>
                  <a:srgbClr val="00339A"/>
                </a:solidFill>
                <a:latin typeface="Calibri"/>
              </a:rPr>
              <a:t>1.2 PPM</a:t>
            </a:r>
            <a:r>
              <a:rPr lang="tr-TR" sz="1700" dirty="0" smtClean="0">
                <a:solidFill>
                  <a:srgbClr val="00339A"/>
                </a:solidFill>
                <a:latin typeface="Calibri"/>
              </a:rPr>
              <a:t> altında olan </a:t>
            </a:r>
            <a:r>
              <a:rPr lang="en-US" sz="1700" dirty="0" smtClean="0">
                <a:solidFill>
                  <a:srgbClr val="00339A"/>
                </a:solidFill>
                <a:latin typeface="Calibri"/>
              </a:rPr>
              <a:t>H</a:t>
            </a:r>
            <a:r>
              <a:rPr lang="en-US" sz="1700" baseline="-25000" dirty="0" smtClean="0">
                <a:solidFill>
                  <a:srgbClr val="00339A"/>
                </a:solidFill>
                <a:latin typeface="Calibri"/>
              </a:rPr>
              <a:t>2</a:t>
            </a:r>
            <a:r>
              <a:rPr lang="en-US" sz="1700" dirty="0" smtClean="0">
                <a:solidFill>
                  <a:srgbClr val="00339A"/>
                </a:solidFill>
                <a:latin typeface="Calibri"/>
              </a:rPr>
              <a:t>S</a:t>
            </a:r>
            <a:r>
              <a:rPr lang="tr-TR" sz="1700" dirty="0" smtClean="0">
                <a:solidFill>
                  <a:srgbClr val="00339A"/>
                </a:solidFill>
                <a:latin typeface="Calibri"/>
              </a:rPr>
              <a:t> emisyonlarını karşılar</a:t>
            </a:r>
            <a:endParaRPr lang="en-US" sz="1700" dirty="0">
              <a:solidFill>
                <a:srgbClr val="00339A"/>
              </a:solidFill>
              <a:latin typeface="Calibri"/>
            </a:endParaRPr>
          </a:p>
          <a:p>
            <a:pPr marL="228600" indent="-228600"/>
            <a:endParaRPr lang="en-US" sz="800" b="1" dirty="0">
              <a:solidFill>
                <a:srgbClr val="00339A"/>
              </a:solidFill>
              <a:latin typeface="Calibri"/>
            </a:endParaRPr>
          </a:p>
          <a:p>
            <a:pPr marL="228600" indent="-228600"/>
            <a:r>
              <a:rPr lang="tr-TR" b="1" dirty="0" smtClean="0">
                <a:solidFill>
                  <a:srgbClr val="00339A"/>
                </a:solidFill>
                <a:latin typeface="Calibri"/>
              </a:rPr>
              <a:t>Çözüm</a:t>
            </a:r>
            <a:r>
              <a:rPr lang="en-US" b="1" dirty="0" smtClean="0">
                <a:solidFill>
                  <a:srgbClr val="00339A"/>
                </a:solidFill>
                <a:latin typeface="Calibri"/>
              </a:rPr>
              <a:t>:</a:t>
            </a:r>
            <a:endParaRPr lang="en-US" b="1" dirty="0">
              <a:solidFill>
                <a:srgbClr val="00339A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sz="1700" dirty="0" smtClean="0">
                <a:solidFill>
                  <a:srgbClr val="00339A"/>
                </a:solidFill>
                <a:latin typeface="Calibri"/>
              </a:rPr>
              <a:t>May</a:t>
            </a:r>
            <a:r>
              <a:rPr lang="tr-TR" sz="1700" dirty="0" smtClean="0">
                <a:solidFill>
                  <a:srgbClr val="00339A"/>
                </a:solidFill>
                <a:latin typeface="Calibri"/>
              </a:rPr>
              <a:t>ıs</a:t>
            </a:r>
            <a:r>
              <a:rPr lang="en-US" sz="1700" dirty="0" smtClean="0">
                <a:solidFill>
                  <a:srgbClr val="00339A"/>
                </a:solidFill>
                <a:latin typeface="Calibri"/>
              </a:rPr>
              <a:t> 2010</a:t>
            </a:r>
            <a:r>
              <a:rPr lang="tr-TR" sz="1700" dirty="0" smtClean="0">
                <a:solidFill>
                  <a:srgbClr val="00339A"/>
                </a:solidFill>
                <a:latin typeface="Calibri"/>
              </a:rPr>
              <a:t> da devreye alındı</a:t>
            </a:r>
            <a:endParaRPr lang="en-US" sz="1700" dirty="0">
              <a:solidFill>
                <a:srgbClr val="00339A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sz="1700" dirty="0">
                <a:solidFill>
                  <a:srgbClr val="00339A"/>
                </a:solidFill>
                <a:latin typeface="Calibri"/>
              </a:rPr>
              <a:t>Minimal </a:t>
            </a:r>
            <a:r>
              <a:rPr lang="tr-TR" sz="1700" dirty="0" smtClean="0">
                <a:solidFill>
                  <a:srgbClr val="00339A"/>
                </a:solidFill>
                <a:latin typeface="Calibri"/>
              </a:rPr>
              <a:t>koku</a:t>
            </a:r>
            <a:r>
              <a:rPr lang="en-US" sz="1700" dirty="0" smtClean="0">
                <a:solidFill>
                  <a:srgbClr val="00339A"/>
                </a:solidFill>
                <a:latin typeface="Calibri"/>
              </a:rPr>
              <a:t> </a:t>
            </a:r>
            <a:r>
              <a:rPr lang="tr-TR" sz="1700" dirty="0" smtClean="0">
                <a:solidFill>
                  <a:srgbClr val="00339A"/>
                </a:solidFill>
                <a:latin typeface="Calibri"/>
              </a:rPr>
              <a:t>ve</a:t>
            </a:r>
            <a:r>
              <a:rPr lang="en-US" sz="1700" dirty="0" smtClean="0">
                <a:solidFill>
                  <a:srgbClr val="00339A"/>
                </a:solidFill>
                <a:latin typeface="Calibri"/>
              </a:rPr>
              <a:t> </a:t>
            </a:r>
            <a:r>
              <a:rPr lang="en-US" sz="1700" dirty="0">
                <a:solidFill>
                  <a:srgbClr val="00339A"/>
                </a:solidFill>
                <a:latin typeface="Calibri"/>
              </a:rPr>
              <a:t>H</a:t>
            </a:r>
            <a:r>
              <a:rPr lang="en-US" sz="1700" baseline="-25000" dirty="0">
                <a:solidFill>
                  <a:srgbClr val="00339A"/>
                </a:solidFill>
                <a:latin typeface="Calibri"/>
              </a:rPr>
              <a:t>2</a:t>
            </a:r>
            <a:r>
              <a:rPr lang="en-US" sz="1700" dirty="0">
                <a:solidFill>
                  <a:srgbClr val="00339A"/>
                </a:solidFill>
                <a:latin typeface="Calibri"/>
              </a:rPr>
              <a:t>S </a:t>
            </a:r>
            <a:r>
              <a:rPr lang="tr-TR" sz="1700" dirty="0" smtClean="0">
                <a:solidFill>
                  <a:srgbClr val="00339A"/>
                </a:solidFill>
                <a:latin typeface="Calibri"/>
              </a:rPr>
              <a:t>seviyeleri</a:t>
            </a:r>
            <a:endParaRPr lang="en-US" sz="1700" dirty="0">
              <a:solidFill>
                <a:srgbClr val="00339A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tr-TR" sz="1700" dirty="0" smtClean="0">
                <a:solidFill>
                  <a:srgbClr val="00339A"/>
                </a:solidFill>
                <a:latin typeface="Calibri"/>
              </a:rPr>
              <a:t>Düşük İşletim ve Yönetim giderleri ve enerji tüketimi</a:t>
            </a:r>
            <a:endParaRPr lang="en-US" sz="1700" dirty="0">
              <a:solidFill>
                <a:srgbClr val="00339A"/>
              </a:solidFill>
              <a:latin typeface="Calibri"/>
            </a:endParaRPr>
          </a:p>
        </p:txBody>
      </p:sp>
      <p:pic>
        <p:nvPicPr>
          <p:cNvPr id="14" name="Picture 13" descr="AHU-1 - Contact Chamber Supply_05.JPG"/>
          <p:cNvPicPr>
            <a:picLocks noChangeAspect="1"/>
          </p:cNvPicPr>
          <p:nvPr/>
        </p:nvPicPr>
        <p:blipFill>
          <a:blip r:embed="rId4" cstate="print"/>
          <a:srcRect r="16667" b="13333"/>
          <a:stretch>
            <a:fillRect/>
          </a:stretch>
        </p:blipFill>
        <p:spPr>
          <a:xfrm>
            <a:off x="152400" y="4038600"/>
            <a:ext cx="2743200" cy="2139696"/>
          </a:xfrm>
          <a:prstGeom prst="rect">
            <a:avLst/>
          </a:prstGeom>
        </p:spPr>
      </p:pic>
      <p:pic>
        <p:nvPicPr>
          <p:cNvPr id="15" name="Picture 14" descr="AHU-2 - EQ Supply_04.JPG"/>
          <p:cNvPicPr>
            <a:picLocks noChangeAspect="1"/>
          </p:cNvPicPr>
          <p:nvPr/>
        </p:nvPicPr>
        <p:blipFill>
          <a:blip r:embed="rId5" cstate="print"/>
          <a:srcRect t="28889" b="20000"/>
          <a:stretch>
            <a:fillRect/>
          </a:stretch>
        </p:blipFill>
        <p:spPr>
          <a:xfrm>
            <a:off x="304800" y="3124200"/>
            <a:ext cx="3140765" cy="12039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052" y="6142853"/>
            <a:ext cx="3103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AerExhaust &amp; Contact Chamber System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7782" y="4067177"/>
            <a:ext cx="26821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AerSupply Basin Injection System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2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714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Autofit/>
          </a:bodyPr>
          <a:lstStyle/>
          <a:p>
            <a:pPr lvl="0" algn="ctr"/>
            <a:r>
              <a:rPr lang="en-US" sz="4000" i="1" dirty="0">
                <a:latin typeface="Albertus Medium"/>
              </a:rPr>
              <a:t/>
            </a:r>
            <a:br>
              <a:rPr lang="en-US" sz="4000" i="1" dirty="0">
                <a:latin typeface="Albertus Medium"/>
              </a:rPr>
            </a:br>
            <a:r>
              <a:rPr lang="en-US" sz="4000" i="1" dirty="0" err="1">
                <a:solidFill>
                  <a:schemeClr val="bg1"/>
                </a:solidFill>
                <a:latin typeface="Albertus Medium"/>
              </a:rPr>
              <a:t>Aerisa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lbertus Medium"/>
              </a:rPr>
              <a:t>Te</a:t>
            </a:r>
            <a:r>
              <a:rPr lang="tr-TR" sz="4000" i="1" dirty="0">
                <a:solidFill>
                  <a:schemeClr val="bg1"/>
                </a:solidFill>
                <a:latin typeface="Albertus Medium"/>
              </a:rPr>
              <a:t>k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nolo</a:t>
            </a:r>
            <a:r>
              <a:rPr lang="tr-TR" sz="4000" i="1" dirty="0" err="1">
                <a:solidFill>
                  <a:schemeClr val="bg1"/>
                </a:solidFill>
                <a:latin typeface="Albertus Medium"/>
              </a:rPr>
              <a:t>jisi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 </a:t>
            </a:r>
            <a:r>
              <a:rPr lang="tr-TR" sz="4000" i="1" dirty="0">
                <a:solidFill>
                  <a:schemeClr val="bg1"/>
                </a:solidFill>
                <a:latin typeface="Albertus Medium"/>
              </a:rPr>
              <a:t>Nasıl Çalışır</a:t>
            </a:r>
            <a:endParaRPr lang="en-US" sz="4000" i="1" dirty="0">
              <a:solidFill>
                <a:schemeClr val="bg1"/>
              </a:solidFill>
              <a:latin typeface="Albertus Mediu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20</a:t>
            </a:fld>
            <a:endParaRPr lang="en-US" sz="16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57200" y="1295400"/>
            <a:ext cx="4454525" cy="5029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r="22635"/>
          <a:stretch/>
        </p:blipFill>
        <p:spPr>
          <a:xfrm>
            <a:off x="752475" y="2258780"/>
            <a:ext cx="7434405" cy="205468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" y="135456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306F69"/>
              </a:buClr>
              <a:buSzPct val="95000"/>
              <a:defRPr/>
            </a:pPr>
            <a:r>
              <a:rPr lang="tr-TR" sz="2800" dirty="0">
                <a:solidFill>
                  <a:srgbClr val="00339A"/>
                </a:solidFill>
              </a:rPr>
              <a:t>Kokulu gazların kontrolü</a:t>
            </a:r>
            <a:r>
              <a:rPr lang="en-US" sz="2800" dirty="0">
                <a:solidFill>
                  <a:srgbClr val="00339A"/>
                </a:solidFill>
              </a:rPr>
              <a:t>- </a:t>
            </a:r>
            <a:r>
              <a:rPr lang="en-US" sz="2800" dirty="0" smtClean="0">
                <a:solidFill>
                  <a:srgbClr val="00339A"/>
                </a:solidFill>
              </a:rPr>
              <a:t>H</a:t>
            </a:r>
            <a:r>
              <a:rPr lang="tr-TR" sz="2800" dirty="0" smtClean="0">
                <a:solidFill>
                  <a:srgbClr val="00339A"/>
                </a:solidFill>
              </a:rPr>
              <a:t>i</a:t>
            </a:r>
            <a:r>
              <a:rPr lang="en-US" sz="2800" dirty="0" err="1" smtClean="0">
                <a:solidFill>
                  <a:srgbClr val="00339A"/>
                </a:solidFill>
              </a:rPr>
              <a:t>dro</a:t>
            </a:r>
            <a:r>
              <a:rPr lang="tr-TR" sz="2800" dirty="0" smtClean="0">
                <a:solidFill>
                  <a:srgbClr val="00339A"/>
                </a:solidFill>
              </a:rPr>
              <a:t>j</a:t>
            </a:r>
            <a:r>
              <a:rPr lang="en-US" sz="2800" dirty="0" smtClean="0">
                <a:solidFill>
                  <a:srgbClr val="00339A"/>
                </a:solidFill>
              </a:rPr>
              <a:t>en S</a:t>
            </a:r>
            <a:r>
              <a:rPr lang="tr-TR" sz="2800" dirty="0" smtClean="0">
                <a:solidFill>
                  <a:srgbClr val="00339A"/>
                </a:solidFill>
              </a:rPr>
              <a:t>ü</a:t>
            </a:r>
            <a:r>
              <a:rPr lang="en-US" sz="2800" dirty="0" err="1" smtClean="0">
                <a:solidFill>
                  <a:srgbClr val="00339A"/>
                </a:solidFill>
              </a:rPr>
              <a:t>lfi</a:t>
            </a:r>
            <a:r>
              <a:rPr lang="tr-TR" sz="2800" dirty="0" smtClean="0">
                <a:solidFill>
                  <a:srgbClr val="00339A"/>
                </a:solidFill>
              </a:rPr>
              <a:t>t</a:t>
            </a:r>
            <a:endParaRPr lang="en-US" sz="2800" dirty="0">
              <a:solidFill>
                <a:srgbClr val="00339A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" y="4457520"/>
            <a:ext cx="792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Elemental </a:t>
            </a:r>
            <a:r>
              <a:rPr lang="tr-TR" u="sng" dirty="0" smtClean="0">
                <a:solidFill>
                  <a:srgbClr val="000000"/>
                </a:solidFill>
              </a:rPr>
              <a:t>kükürt</a:t>
            </a:r>
            <a:r>
              <a:rPr lang="en-US" dirty="0" smtClean="0">
                <a:solidFill>
                  <a:srgbClr val="000000"/>
                </a:solidFill>
              </a:rPr>
              <a:t>:  </a:t>
            </a:r>
            <a:r>
              <a:rPr lang="tr-TR" dirty="0" smtClean="0">
                <a:solidFill>
                  <a:srgbClr val="000000"/>
                </a:solidFill>
              </a:rPr>
              <a:t>Uzun dönemli </a:t>
            </a:r>
            <a:r>
              <a:rPr lang="en-US" dirty="0" err="1" smtClean="0">
                <a:solidFill>
                  <a:srgbClr val="000000"/>
                </a:solidFill>
              </a:rPr>
              <a:t>Aerisa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tr-TR" dirty="0" smtClean="0">
                <a:solidFill>
                  <a:srgbClr val="000000"/>
                </a:solidFill>
              </a:rPr>
              <a:t>tesislerindeki izlenimimiz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tr-TR" dirty="0" smtClean="0">
                <a:solidFill>
                  <a:srgbClr val="000000"/>
                </a:solidFill>
              </a:rPr>
              <a:t>teknolojimizin kullanımında ,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tr-TR" dirty="0" smtClean="0">
                <a:solidFill>
                  <a:srgbClr val="000000"/>
                </a:solidFill>
              </a:rPr>
              <a:t>H2S'nin </a:t>
            </a:r>
            <a:r>
              <a:rPr lang="tr-TR" dirty="0" err="1">
                <a:solidFill>
                  <a:srgbClr val="000000"/>
                </a:solidFill>
              </a:rPr>
              <a:t>oksidasyonundan</a:t>
            </a:r>
            <a:r>
              <a:rPr lang="tr-TR" dirty="0">
                <a:solidFill>
                  <a:srgbClr val="000000"/>
                </a:solidFill>
              </a:rPr>
              <a:t> elde edilen nihai ürünlerin büyük bir kısmı, gaz </a:t>
            </a:r>
            <a:r>
              <a:rPr lang="tr-TR" dirty="0" smtClean="0">
                <a:solidFill>
                  <a:srgbClr val="000000"/>
                </a:solidFill>
              </a:rPr>
              <a:t>fazında </a:t>
            </a:r>
            <a:r>
              <a:rPr lang="tr-TR" dirty="0">
                <a:solidFill>
                  <a:srgbClr val="000000"/>
                </a:solidFill>
              </a:rPr>
              <a:t>çökelen </a:t>
            </a:r>
            <a:r>
              <a:rPr lang="tr-TR" dirty="0" err="1">
                <a:solidFill>
                  <a:srgbClr val="000000"/>
                </a:solidFill>
              </a:rPr>
              <a:t>elemental</a:t>
            </a:r>
            <a:r>
              <a:rPr lang="tr-TR" dirty="0">
                <a:solidFill>
                  <a:srgbClr val="000000"/>
                </a:solidFill>
              </a:rPr>
              <a:t> kükürt olup göze çarpmayan bir katı madde olarak (50 </a:t>
            </a:r>
            <a:r>
              <a:rPr lang="tr-TR" dirty="0" err="1">
                <a:solidFill>
                  <a:srgbClr val="000000"/>
                </a:solidFill>
              </a:rPr>
              <a:t>ppm</a:t>
            </a:r>
            <a:r>
              <a:rPr lang="tr-TR" dirty="0">
                <a:solidFill>
                  <a:srgbClr val="000000"/>
                </a:solidFill>
              </a:rPr>
              <a:t> H2S </a:t>
            </a:r>
            <a:r>
              <a:rPr lang="tr-TR" dirty="0" smtClean="0">
                <a:solidFill>
                  <a:srgbClr val="000000"/>
                </a:solidFill>
              </a:rPr>
              <a:t>için0.05 </a:t>
            </a:r>
            <a:r>
              <a:rPr lang="tr-TR" dirty="0">
                <a:solidFill>
                  <a:srgbClr val="000000"/>
                </a:solidFill>
              </a:rPr>
              <a:t>g / </a:t>
            </a:r>
            <a:r>
              <a:rPr lang="tr-TR" dirty="0" smtClean="0">
                <a:solidFill>
                  <a:srgbClr val="000000"/>
                </a:solidFill>
              </a:rPr>
              <a:t>L'den daha </a:t>
            </a:r>
            <a:r>
              <a:rPr lang="tr-TR" dirty="0">
                <a:solidFill>
                  <a:srgbClr val="000000"/>
                </a:solidFill>
              </a:rPr>
              <a:t>düşük oranda)  </a:t>
            </a:r>
            <a:r>
              <a:rPr lang="tr-TR" dirty="0" smtClean="0">
                <a:solidFill>
                  <a:srgbClr val="000000"/>
                </a:solidFill>
              </a:rPr>
              <a:t>zemine yayılır.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752475" y="2284378"/>
            <a:ext cx="67913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1400" dirty="0" smtClean="0">
                <a:solidFill>
                  <a:srgbClr val="003DB8"/>
                </a:solidFill>
                <a:latin typeface="+mj-lt"/>
              </a:rPr>
              <a:t>Sabit oksijenle Hidrojen sülfit </a:t>
            </a:r>
            <a:r>
              <a:rPr lang="tr-TR" sz="1400" dirty="0" err="1" smtClean="0">
                <a:solidFill>
                  <a:srgbClr val="003DB8"/>
                </a:solidFill>
                <a:latin typeface="+mj-lt"/>
              </a:rPr>
              <a:t>oksidasyonu</a:t>
            </a:r>
            <a:r>
              <a:rPr lang="tr-TR" sz="1400" dirty="0" smtClean="0">
                <a:solidFill>
                  <a:srgbClr val="003DB8"/>
                </a:solidFill>
                <a:latin typeface="+mj-lt"/>
              </a:rPr>
              <a:t>:                                                               Serbest enerji</a:t>
            </a:r>
            <a:endParaRPr lang="tr-TR" sz="1400" dirty="0">
              <a:solidFill>
                <a:srgbClr val="003DB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1225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1143000"/>
            <a:ext cx="8305800" cy="609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3"/>
              </a:buClr>
              <a:buSzPct val="95000"/>
              <a:defRPr/>
            </a:pPr>
            <a:r>
              <a:rPr lang="tr-TR" sz="2800" dirty="0" smtClean="0">
                <a:solidFill>
                  <a:srgbClr val="00339A"/>
                </a:solidFill>
              </a:rPr>
              <a:t>Atık Su Tesisinde Kokulu bileşikler</a:t>
            </a:r>
            <a:endParaRPr lang="en-US" sz="2800" dirty="0">
              <a:solidFill>
                <a:srgbClr val="00339A"/>
              </a:solidFill>
            </a:endParaRPr>
          </a:p>
          <a:p>
            <a:pPr lvl="0">
              <a:buClr>
                <a:schemeClr val="accent3"/>
              </a:buClr>
              <a:buSzPct val="95000"/>
              <a:defRPr/>
            </a:pPr>
            <a:endParaRPr lang="en-US" sz="1000" dirty="0">
              <a:solidFill>
                <a:srgbClr val="00339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21</a:t>
            </a:fld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686300" y="2265279"/>
            <a:ext cx="28956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err="1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İyonizasyon</a:t>
            </a:r>
            <a:r>
              <a:rPr lang="tr-TR" sz="1400" dirty="0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enerjisi </a:t>
            </a:r>
            <a:r>
              <a:rPr lang="en-US" sz="1400" dirty="0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IE) </a:t>
            </a:r>
            <a:r>
              <a:rPr lang="tr-TR" sz="1400" dirty="0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bir atom veya molekülün gaz konumunda atomundan veya molekülünden  bir elektron çıkartması için gereken asgari asgari enerji miktarını gösterir. </a:t>
            </a:r>
          </a:p>
          <a:p>
            <a:endParaRPr lang="en-US" sz="14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tr-TR" sz="1400" dirty="0" smtClean="0">
                <a:solidFill>
                  <a:srgbClr val="000000"/>
                </a:solidFill>
                <a:latin typeface="+mj-lt"/>
              </a:rPr>
              <a:t>En </a:t>
            </a:r>
            <a:r>
              <a:rPr lang="tr-TR" sz="1400" dirty="0">
                <a:solidFill>
                  <a:srgbClr val="000000"/>
                </a:solidFill>
                <a:latin typeface="+mj-lt"/>
              </a:rPr>
              <a:t>düşük </a:t>
            </a:r>
            <a:r>
              <a:rPr lang="tr-TR" sz="1400" dirty="0" err="1">
                <a:solidFill>
                  <a:srgbClr val="000000"/>
                </a:solidFill>
                <a:latin typeface="+mj-lt"/>
              </a:rPr>
              <a:t>IE'ye</a:t>
            </a:r>
            <a:r>
              <a:rPr lang="tr-TR" sz="1400" dirty="0">
                <a:solidFill>
                  <a:srgbClr val="000000"/>
                </a:solidFill>
                <a:latin typeface="+mj-lt"/>
              </a:rPr>
              <a:t> sahip olan kimyasal maddeler, hava iyonlaştırması </a:t>
            </a:r>
            <a:r>
              <a:rPr lang="tr-TR" sz="1400" dirty="0" smtClean="0">
                <a:solidFill>
                  <a:srgbClr val="000000"/>
                </a:solidFill>
                <a:latin typeface="+mj-lt"/>
              </a:rPr>
              <a:t>uygulamasında en uygun olanlardır.</a:t>
            </a:r>
            <a:endParaRPr lang="en-US" sz="14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endParaRPr lang="en-US" sz="14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IE 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&gt; O</a:t>
            </a:r>
            <a:r>
              <a:rPr lang="en-US" sz="1400" baseline="-250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400" dirty="0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olanlar ise en zorlarıdır. </a:t>
            </a:r>
          </a:p>
          <a:p>
            <a:endParaRPr lang="en-US" sz="14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O</a:t>
            </a:r>
            <a:r>
              <a:rPr lang="en-US" sz="1400" baseline="-250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:   IE = 12.07 eV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i="1" dirty="0">
                <a:latin typeface="Albertus Medium"/>
              </a:rPr>
              <a:t/>
            </a:r>
            <a:br>
              <a:rPr lang="en-US" sz="4000" i="1" dirty="0">
                <a:latin typeface="Albertus Medium"/>
              </a:rPr>
            </a:br>
            <a:r>
              <a:rPr lang="en-US" sz="4000" i="1" dirty="0" err="1">
                <a:solidFill>
                  <a:schemeClr val="bg1"/>
                </a:solidFill>
                <a:latin typeface="Albertus Medium"/>
              </a:rPr>
              <a:t>Aerisa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lbertus Medium"/>
              </a:rPr>
              <a:t>Te</a:t>
            </a:r>
            <a:r>
              <a:rPr lang="tr-TR" sz="4000" i="1" dirty="0">
                <a:solidFill>
                  <a:schemeClr val="bg1"/>
                </a:solidFill>
                <a:latin typeface="Albertus Medium"/>
              </a:rPr>
              <a:t>k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nolo</a:t>
            </a:r>
            <a:r>
              <a:rPr lang="tr-TR" sz="4000" i="1" dirty="0" err="1">
                <a:solidFill>
                  <a:schemeClr val="bg1"/>
                </a:solidFill>
                <a:latin typeface="Albertus Medium"/>
              </a:rPr>
              <a:t>jisi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 </a:t>
            </a:r>
            <a:r>
              <a:rPr lang="tr-TR" sz="4000" i="1" dirty="0">
                <a:solidFill>
                  <a:schemeClr val="bg1"/>
                </a:solidFill>
                <a:latin typeface="Albertus Medium"/>
              </a:rPr>
              <a:t>Nasıl Çalışır</a:t>
            </a:r>
            <a:endParaRPr lang="en-US" sz="4000" i="1" dirty="0">
              <a:solidFill>
                <a:schemeClr val="bg1"/>
              </a:solidFill>
              <a:latin typeface="Albertus Medium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1692221"/>
            <a:ext cx="3504762" cy="4542857"/>
          </a:xfrm>
          <a:prstGeom prst="rect">
            <a:avLst/>
          </a:prstGeom>
        </p:spPr>
      </p:pic>
      <p:sp>
        <p:nvSpPr>
          <p:cNvPr id="21" name="Rectangle 9"/>
          <p:cNvSpPr/>
          <p:nvPr/>
        </p:nvSpPr>
        <p:spPr>
          <a:xfrm>
            <a:off x="563164" y="4148594"/>
            <a:ext cx="3323036" cy="176144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0"/>
          <p:cNvSpPr/>
          <p:nvPr/>
        </p:nvSpPr>
        <p:spPr>
          <a:xfrm>
            <a:off x="563164" y="2518897"/>
            <a:ext cx="3323036" cy="148103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/>
          <p:cNvSpPr/>
          <p:nvPr/>
        </p:nvSpPr>
        <p:spPr>
          <a:xfrm>
            <a:off x="531414" y="3638938"/>
            <a:ext cx="3354786" cy="145783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2"/>
          <p:cNvSpPr/>
          <p:nvPr/>
        </p:nvSpPr>
        <p:spPr>
          <a:xfrm>
            <a:off x="594913" y="5901623"/>
            <a:ext cx="3291287" cy="194377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3"/>
          <p:cNvSpPr/>
          <p:nvPr/>
        </p:nvSpPr>
        <p:spPr>
          <a:xfrm>
            <a:off x="609600" y="4560712"/>
            <a:ext cx="3276600" cy="163688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56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sz="4000" i="1" dirty="0">
                <a:solidFill>
                  <a:srgbClr val="41958D"/>
                </a:solidFill>
                <a:latin typeface="Albertus Medium"/>
              </a:rPr>
              <a:t/>
            </a:r>
            <a:br>
              <a:rPr lang="en-US" sz="4000" i="1" dirty="0">
                <a:solidFill>
                  <a:srgbClr val="41958D"/>
                </a:solidFill>
                <a:latin typeface="Albertus Medium"/>
              </a:rPr>
            </a:br>
            <a:r>
              <a:rPr lang="en-US" sz="4000" i="1" dirty="0" err="1">
                <a:solidFill>
                  <a:schemeClr val="bg1"/>
                </a:solidFill>
                <a:latin typeface="Albertus Medium"/>
              </a:rPr>
              <a:t>Aerisa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lbertus Medium"/>
              </a:rPr>
              <a:t>Te</a:t>
            </a:r>
            <a:r>
              <a:rPr lang="tr-TR" sz="4000" i="1" dirty="0">
                <a:solidFill>
                  <a:schemeClr val="bg1"/>
                </a:solidFill>
                <a:latin typeface="Albertus Medium"/>
              </a:rPr>
              <a:t>k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nolo</a:t>
            </a:r>
            <a:r>
              <a:rPr lang="tr-TR" sz="4000" i="1" dirty="0" err="1">
                <a:solidFill>
                  <a:schemeClr val="bg1"/>
                </a:solidFill>
                <a:latin typeface="Albertus Medium"/>
              </a:rPr>
              <a:t>jisi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 </a:t>
            </a:r>
            <a:r>
              <a:rPr lang="tr-TR" sz="4000" i="1" dirty="0">
                <a:solidFill>
                  <a:schemeClr val="bg1"/>
                </a:solidFill>
                <a:latin typeface="Albertus Medium"/>
              </a:rPr>
              <a:t>Nasıl Çalışır</a:t>
            </a:r>
            <a:endParaRPr lang="en-US" sz="4800" i="1" dirty="0">
              <a:solidFill>
                <a:schemeClr val="bg1"/>
              </a:solidFill>
              <a:latin typeface="Albertus Medium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1282522"/>
            <a:ext cx="8153400" cy="40514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22</a:t>
            </a:fld>
            <a:endParaRPr lang="en-US" sz="16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Group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268195994"/>
              </p:ext>
            </p:extLst>
          </p:nvPr>
        </p:nvGraphicFramePr>
        <p:xfrm>
          <a:off x="457199" y="1143000"/>
          <a:ext cx="8305801" cy="3977640"/>
        </p:xfrm>
        <a:graphic>
          <a:graphicData uri="http://schemas.openxmlformats.org/drawingml/2006/table">
            <a:tbl>
              <a:tblPr/>
              <a:tblGrid>
                <a:gridCol w="18728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07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997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285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6385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3340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Tipik Atmosferik kirleticilerin boyut dağılımı </a:t>
                      </a: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*</a:t>
                      </a: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Partikül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B1C6E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Ortalama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B1C6E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Partikül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B1C6E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Partikül sayısına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B1C6E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Ağırlık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B1C6E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aralığı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B1C6E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Part</a:t>
                      </a:r>
                      <a:r>
                        <a:rPr kumimoji="0" lang="tr-T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ikül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B1C6E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sayısı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B1C6E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karşılık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B1C6E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oranları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B1C6E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Ebat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(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Mi</a:t>
                      </a: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k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ron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B1C6E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Ebat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 (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Mi</a:t>
                      </a: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k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ron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B1C6E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B1C6E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C6E"/>
                          </a:solidFill>
                          <a:effectLst/>
                          <a:latin typeface="Arial" charset="0"/>
                          <a:cs typeface="Arial" charset="0"/>
                        </a:rPr>
                        <a:t>Oranlar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B1C6E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B1C6E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10 - 30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1,000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28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5 - 10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7.5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35,000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0.175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53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3 - 5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50,000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1 - 3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214,000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1.07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0 - 1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19,632,000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98.5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19,932,000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4" name="Text Box 62"/>
          <p:cNvSpPr txBox="1">
            <a:spLocks noChangeArrowheads="1"/>
          </p:cNvSpPr>
          <p:nvPr/>
        </p:nvSpPr>
        <p:spPr bwMode="auto">
          <a:xfrm>
            <a:off x="381000" y="5181600"/>
            <a:ext cx="807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600" b="1" dirty="0" smtClean="0">
                <a:solidFill>
                  <a:srgbClr val="00339A"/>
                </a:solidFill>
                <a:cs typeface="Arial" pitchFamily="34" charset="0"/>
              </a:rPr>
              <a:t>Vargılar</a:t>
            </a:r>
            <a:r>
              <a:rPr lang="en-US" sz="1600" b="1" dirty="0" smtClean="0">
                <a:solidFill>
                  <a:srgbClr val="00339A"/>
                </a:solidFill>
                <a:cs typeface="Arial" pitchFamily="34" charset="0"/>
              </a:rPr>
              <a:t>:</a:t>
            </a:r>
            <a:r>
              <a:rPr lang="en-US" sz="1600" dirty="0" smtClean="0">
                <a:solidFill>
                  <a:srgbClr val="00339A"/>
                </a:solidFill>
                <a:cs typeface="Arial" pitchFamily="34" charset="0"/>
              </a:rPr>
              <a:t> </a:t>
            </a:r>
            <a:r>
              <a:rPr lang="tr-TR" sz="1600" dirty="0" smtClean="0">
                <a:solidFill>
                  <a:srgbClr val="00339A"/>
                </a:solidFill>
                <a:cs typeface="Arial" pitchFamily="34" charset="0"/>
              </a:rPr>
              <a:t>Havadan yayımlı partiküllerin </a:t>
            </a:r>
            <a:r>
              <a:rPr lang="en-US" sz="1600" dirty="0" smtClean="0">
                <a:solidFill>
                  <a:srgbClr val="00339A"/>
                </a:solidFill>
                <a:cs typeface="Arial" pitchFamily="34" charset="0"/>
              </a:rPr>
              <a:t>99.6</a:t>
            </a:r>
            <a:r>
              <a:rPr lang="en-US" sz="1600" dirty="0">
                <a:solidFill>
                  <a:srgbClr val="00339A"/>
                </a:solidFill>
                <a:cs typeface="Arial" pitchFamily="34" charset="0"/>
              </a:rPr>
              <a:t>% </a:t>
            </a:r>
            <a:r>
              <a:rPr lang="tr-TR" sz="1600" dirty="0" smtClean="0">
                <a:solidFill>
                  <a:srgbClr val="00339A"/>
                </a:solidFill>
                <a:cs typeface="Arial" pitchFamily="34" charset="0"/>
              </a:rPr>
              <a:t>tipik bir filtreden geçer. Küçük partiküllerin </a:t>
            </a:r>
            <a:r>
              <a:rPr lang="en-US" sz="1600" dirty="0" err="1" smtClean="0">
                <a:solidFill>
                  <a:srgbClr val="00339A"/>
                </a:solidFill>
                <a:cs typeface="Arial" pitchFamily="34" charset="0"/>
              </a:rPr>
              <a:t>Aerisa</a:t>
            </a:r>
            <a:r>
              <a:rPr lang="tr-TR" sz="1600" dirty="0" smtClean="0">
                <a:solidFill>
                  <a:srgbClr val="00339A"/>
                </a:solidFill>
                <a:cs typeface="Arial" pitchFamily="34" charset="0"/>
              </a:rPr>
              <a:t> </a:t>
            </a:r>
            <a:r>
              <a:rPr lang="tr-TR" sz="1600" dirty="0" err="1" smtClean="0">
                <a:solidFill>
                  <a:srgbClr val="00339A"/>
                </a:solidFill>
                <a:cs typeface="Arial" pitchFamily="34" charset="0"/>
              </a:rPr>
              <a:t>iyonizasyon</a:t>
            </a:r>
            <a:r>
              <a:rPr lang="tr-TR" sz="1600" dirty="0" smtClean="0">
                <a:solidFill>
                  <a:srgbClr val="00339A"/>
                </a:solidFill>
                <a:cs typeface="Arial" pitchFamily="34" charset="0"/>
              </a:rPr>
              <a:t> sistemi kullanılarak topaklaşma ile büyütülmesi filtre etkinliğini arttırmaktadır.</a:t>
            </a:r>
            <a:endParaRPr lang="en-US" sz="1600" dirty="0">
              <a:solidFill>
                <a:srgbClr val="00339A"/>
              </a:solidFill>
              <a:cs typeface="Arial" pitchFamily="34" charset="0"/>
            </a:endParaRPr>
          </a:p>
        </p:txBody>
      </p:sp>
      <p:sp>
        <p:nvSpPr>
          <p:cNvPr id="12" name="Text Box 61"/>
          <p:cNvSpPr txBox="1">
            <a:spLocks noChangeArrowheads="1"/>
          </p:cNvSpPr>
          <p:nvPr/>
        </p:nvSpPr>
        <p:spPr bwMode="auto">
          <a:xfrm>
            <a:off x="381000" y="4648200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339A"/>
                </a:solidFill>
              </a:rPr>
              <a:t>*</a:t>
            </a:r>
            <a:r>
              <a:rPr lang="en-US" sz="2000" dirty="0">
                <a:solidFill>
                  <a:srgbClr val="00339A"/>
                </a:solidFill>
              </a:rPr>
              <a:t> </a:t>
            </a:r>
            <a:r>
              <a:rPr lang="en-US" sz="1600" dirty="0" smtClean="0">
                <a:solidFill>
                  <a:srgbClr val="00339A"/>
                </a:solidFill>
              </a:rPr>
              <a:t>Minnesota</a:t>
            </a:r>
            <a:r>
              <a:rPr lang="tr-TR" sz="1600" dirty="0" smtClean="0">
                <a:solidFill>
                  <a:srgbClr val="00339A"/>
                </a:solidFill>
              </a:rPr>
              <a:t> Üniversitesi</a:t>
            </a:r>
            <a:endParaRPr lang="en-US" sz="1600" dirty="0">
              <a:solidFill>
                <a:srgbClr val="00339A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sz="4000" i="1" dirty="0">
                <a:solidFill>
                  <a:srgbClr val="41958D"/>
                </a:solidFill>
                <a:latin typeface="Albertus Medium"/>
              </a:rPr>
              <a:t/>
            </a:r>
            <a:br>
              <a:rPr lang="en-US" sz="4000" i="1" dirty="0">
                <a:solidFill>
                  <a:srgbClr val="41958D"/>
                </a:solidFill>
                <a:latin typeface="Albertus Medium"/>
              </a:rPr>
            </a:br>
            <a:r>
              <a:rPr lang="en-US" sz="4000" i="1" dirty="0" err="1">
                <a:solidFill>
                  <a:schemeClr val="bg1"/>
                </a:solidFill>
                <a:latin typeface="Albertus Medium"/>
              </a:rPr>
              <a:t>Aerisa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lbertus Medium"/>
              </a:rPr>
              <a:t>Te</a:t>
            </a:r>
            <a:r>
              <a:rPr lang="tr-TR" sz="4000" i="1" dirty="0">
                <a:solidFill>
                  <a:schemeClr val="bg1"/>
                </a:solidFill>
                <a:latin typeface="Albertus Medium"/>
              </a:rPr>
              <a:t>k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nolo</a:t>
            </a:r>
            <a:r>
              <a:rPr lang="tr-TR" sz="4000" i="1" dirty="0" err="1">
                <a:solidFill>
                  <a:schemeClr val="bg1"/>
                </a:solidFill>
                <a:latin typeface="Albertus Medium"/>
              </a:rPr>
              <a:t>jisi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 </a:t>
            </a:r>
            <a:r>
              <a:rPr lang="tr-TR" sz="4000" i="1" dirty="0">
                <a:solidFill>
                  <a:schemeClr val="bg1"/>
                </a:solidFill>
                <a:latin typeface="Albertus Medium"/>
              </a:rPr>
              <a:t>Nasıl Çalışır</a:t>
            </a:r>
            <a:endParaRPr lang="en-US" sz="4800" i="1" dirty="0">
              <a:solidFill>
                <a:schemeClr val="bg1"/>
              </a:solidFill>
              <a:latin typeface="Albertus Medium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1282522"/>
            <a:ext cx="8153400" cy="40514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23</a:t>
            </a:fld>
            <a:endParaRPr lang="en-US" sz="16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57200" y="1295400"/>
            <a:ext cx="4454525" cy="5029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2" name="Group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358066606"/>
              </p:ext>
            </p:extLst>
          </p:nvPr>
        </p:nvGraphicFramePr>
        <p:xfrm>
          <a:off x="838200" y="1554480"/>
          <a:ext cx="7391400" cy="4389120"/>
        </p:xfrm>
        <a:graphic>
          <a:graphicData uri="http://schemas.openxmlformats.org/drawingml/2006/table">
            <a:tbl>
              <a:tblPr/>
              <a:tblGrid>
                <a:gridCol w="14843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621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081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367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0007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Frank </a:t>
                      </a: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Grafiği Özeti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Parti</a:t>
                      </a: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kül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5418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ft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Havadaki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5418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Kürelerin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5418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8 </a:t>
                      </a:r>
                      <a:r>
                        <a:rPr kumimoji="0" lang="tr-T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Ft</a:t>
                      </a: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 ulaşmak için 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5418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Çapı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5418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Parti</a:t>
                      </a: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kül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5418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Ayar oranları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5418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gereken süre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5418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(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Mi</a:t>
                      </a: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k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ron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5418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sayısı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5418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(FPM) </a:t>
                      </a:r>
                      <a:r>
                        <a:rPr kumimoji="0" 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5418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5418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75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59.2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8.1 </a:t>
                      </a: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San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75 X 10</a:t>
                      </a:r>
                      <a:r>
                        <a:rPr kumimoji="0" 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0.592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13.5 </a:t>
                      </a: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Dak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75 X 10</a:t>
                      </a:r>
                      <a:r>
                        <a:rPr kumimoji="0" 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0.007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19 </a:t>
                      </a: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Saat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75 X 10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0.00007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79 </a:t>
                      </a: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Gün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75 X 10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0 (Brownian)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Asla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42938">
                <a:tc gridSpan="4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5418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+mn-lt"/>
                          <a:cs typeface="Arial" charset="0"/>
                        </a:rPr>
                        <a:t>ft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+mn-lt"/>
                          <a:cs typeface="Arial" charset="0"/>
                        </a:rPr>
                        <a:t>3</a:t>
                      </a:r>
                      <a:r>
                        <a:rPr kumimoji="0" lang="tr-T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+mn-lt"/>
                          <a:cs typeface="Arial" charset="0"/>
                        </a:rPr>
                        <a:t> 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+mn-lt"/>
                          <a:cs typeface="Arial" charset="0"/>
                        </a:rPr>
                        <a:t>bazında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+mn-lt"/>
                          <a:cs typeface="Arial" charset="0"/>
                        </a:rPr>
                        <a:t>0.00006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+mn-lt"/>
                          <a:cs typeface="Arial" charset="0"/>
                        </a:rPr>
                        <a:t> zerre kirlilik ihtiva eden hava temel alınmıştır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5418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+mn-lt"/>
                        </a:rPr>
                        <a:t>Durgun hava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+mn-lt"/>
                        </a:rPr>
                        <a:t>70º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+mn-lt"/>
                        </a:rPr>
                        <a:t>F, 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+mn-lt"/>
                        </a:rPr>
                        <a:t>yoğunluk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+mn-lt"/>
                        </a:rPr>
                        <a:t>= 1 (S-C 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+mn-lt"/>
                        </a:rPr>
                        <a:t>faktörleri dahil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+mn-lt"/>
                        </a:rPr>
                        <a:t>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54180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571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sz="4000" i="1" dirty="0">
                <a:solidFill>
                  <a:srgbClr val="41958D"/>
                </a:solidFill>
                <a:latin typeface="Albertus Medium"/>
              </a:rPr>
              <a:t/>
            </a:r>
            <a:br>
              <a:rPr lang="en-US" sz="4000" i="1" dirty="0">
                <a:solidFill>
                  <a:srgbClr val="41958D"/>
                </a:solidFill>
                <a:latin typeface="Albertus Medium"/>
              </a:rPr>
            </a:br>
            <a:r>
              <a:rPr lang="en-US" sz="4000" i="1" dirty="0" err="1">
                <a:solidFill>
                  <a:schemeClr val="bg1"/>
                </a:solidFill>
                <a:latin typeface="Albertus Medium"/>
              </a:rPr>
              <a:t>Aerisa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lbertus Medium"/>
              </a:rPr>
              <a:t>Te</a:t>
            </a:r>
            <a:r>
              <a:rPr lang="tr-TR" sz="4000" i="1" dirty="0">
                <a:solidFill>
                  <a:schemeClr val="bg1"/>
                </a:solidFill>
                <a:latin typeface="Albertus Medium"/>
              </a:rPr>
              <a:t>k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nolo</a:t>
            </a:r>
            <a:r>
              <a:rPr lang="tr-TR" sz="4000" i="1" dirty="0" err="1">
                <a:solidFill>
                  <a:schemeClr val="bg1"/>
                </a:solidFill>
                <a:latin typeface="Albertus Medium"/>
              </a:rPr>
              <a:t>jisi</a:t>
            </a:r>
            <a:r>
              <a:rPr lang="en-US" sz="4000" i="1" dirty="0">
                <a:solidFill>
                  <a:schemeClr val="bg1"/>
                </a:solidFill>
                <a:latin typeface="Albertus Medium"/>
              </a:rPr>
              <a:t> </a:t>
            </a:r>
            <a:r>
              <a:rPr lang="tr-TR" sz="4000" i="1" dirty="0">
                <a:solidFill>
                  <a:schemeClr val="bg1"/>
                </a:solidFill>
                <a:latin typeface="Albertus Medium"/>
              </a:rPr>
              <a:t>Nasıl Çalışır</a:t>
            </a:r>
            <a:endParaRPr lang="en-US" sz="4800" i="1" dirty="0">
              <a:solidFill>
                <a:schemeClr val="bg1"/>
              </a:solidFill>
              <a:latin typeface="Albertus Medium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24</a:t>
            </a:fld>
            <a:endParaRPr lang="en-US" sz="16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57200" y="1295400"/>
            <a:ext cx="4454525" cy="5029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 Box 45"/>
          <p:cNvSpPr txBox="1">
            <a:spLocks noChangeArrowheads="1"/>
          </p:cNvSpPr>
          <p:nvPr/>
        </p:nvSpPr>
        <p:spPr bwMode="auto">
          <a:xfrm>
            <a:off x="533400" y="5276850"/>
            <a:ext cx="8305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85850" indent="-1085850">
              <a:spcBef>
                <a:spcPct val="50000"/>
              </a:spcBef>
            </a:pPr>
            <a:r>
              <a:rPr lang="tr-TR" sz="1400" b="1" dirty="0" smtClean="0">
                <a:solidFill>
                  <a:srgbClr val="00339A"/>
                </a:solidFill>
                <a:cs typeface="Arial" pitchFamily="34" charset="0"/>
              </a:rPr>
              <a:t>Vargılar</a:t>
            </a:r>
            <a:r>
              <a:rPr lang="en-US" sz="1400" b="1" dirty="0" smtClean="0">
                <a:solidFill>
                  <a:srgbClr val="00339A"/>
                </a:solidFill>
                <a:cs typeface="Arial" pitchFamily="34" charset="0"/>
              </a:rPr>
              <a:t>:</a:t>
            </a:r>
            <a:r>
              <a:rPr lang="en-US" sz="1400" dirty="0" smtClean="0">
                <a:solidFill>
                  <a:srgbClr val="00339A"/>
                </a:solidFill>
                <a:cs typeface="Arial" pitchFamily="34" charset="0"/>
              </a:rPr>
              <a:t> </a:t>
            </a:r>
            <a:r>
              <a:rPr lang="en-US" sz="1400" dirty="0">
                <a:solidFill>
                  <a:srgbClr val="00339A"/>
                </a:solidFill>
                <a:cs typeface="Arial" pitchFamily="34" charset="0"/>
              </a:rPr>
              <a:t>	</a:t>
            </a:r>
            <a:r>
              <a:rPr lang="en-US" sz="1400" dirty="0" smtClean="0">
                <a:solidFill>
                  <a:srgbClr val="00339A"/>
                </a:solidFill>
                <a:cs typeface="Arial" pitchFamily="34" charset="0"/>
              </a:rPr>
              <a:t>1 mi</a:t>
            </a:r>
            <a:r>
              <a:rPr lang="tr-TR" sz="1400" dirty="0" smtClean="0">
                <a:solidFill>
                  <a:srgbClr val="00339A"/>
                </a:solidFill>
                <a:cs typeface="Arial" pitchFamily="34" charset="0"/>
              </a:rPr>
              <a:t>k</a:t>
            </a:r>
            <a:r>
              <a:rPr lang="en-US" sz="1400" dirty="0" err="1" smtClean="0">
                <a:solidFill>
                  <a:srgbClr val="00339A"/>
                </a:solidFill>
                <a:cs typeface="Arial" pitchFamily="34" charset="0"/>
              </a:rPr>
              <a:t>ron</a:t>
            </a:r>
            <a:r>
              <a:rPr lang="en-US" sz="1400" dirty="0" smtClean="0">
                <a:solidFill>
                  <a:srgbClr val="00339A"/>
                </a:solidFill>
                <a:cs typeface="Arial" pitchFamily="34" charset="0"/>
              </a:rPr>
              <a:t> </a:t>
            </a:r>
            <a:r>
              <a:rPr lang="tr-TR" sz="1400" dirty="0" smtClean="0">
                <a:solidFill>
                  <a:srgbClr val="00339A"/>
                </a:solidFill>
                <a:cs typeface="Arial" pitchFamily="34" charset="0"/>
              </a:rPr>
              <a:t>daha küçük partiküller </a:t>
            </a:r>
            <a:r>
              <a:rPr lang="en-US" sz="1400" dirty="0" smtClean="0">
                <a:solidFill>
                  <a:srgbClr val="00339A"/>
                </a:solidFill>
                <a:cs typeface="Arial" pitchFamily="34" charset="0"/>
              </a:rPr>
              <a:t>(</a:t>
            </a:r>
            <a:r>
              <a:rPr lang="tr-TR" sz="1400" dirty="0" smtClean="0">
                <a:solidFill>
                  <a:srgbClr val="00339A"/>
                </a:solidFill>
                <a:cs typeface="Arial" pitchFamily="34" charset="0"/>
              </a:rPr>
              <a:t> tüm partiküllerin </a:t>
            </a:r>
            <a:r>
              <a:rPr lang="en-US" sz="1400" dirty="0" smtClean="0">
                <a:solidFill>
                  <a:srgbClr val="00339A"/>
                </a:solidFill>
                <a:cs typeface="Arial" pitchFamily="34" charset="0"/>
              </a:rPr>
              <a:t>98.5%</a:t>
            </a:r>
            <a:r>
              <a:rPr lang="tr-TR" sz="1400" dirty="0" smtClean="0">
                <a:solidFill>
                  <a:srgbClr val="00339A"/>
                </a:solidFill>
                <a:cs typeface="Arial" pitchFamily="34" charset="0"/>
              </a:rPr>
              <a:t> temsil eder</a:t>
            </a:r>
            <a:r>
              <a:rPr lang="en-US" sz="1400" dirty="0" smtClean="0">
                <a:solidFill>
                  <a:srgbClr val="00339A"/>
                </a:solidFill>
                <a:cs typeface="Arial" pitchFamily="34" charset="0"/>
              </a:rPr>
              <a:t>) </a:t>
            </a:r>
            <a:r>
              <a:rPr lang="tr-TR" sz="1400" dirty="0" smtClean="0">
                <a:solidFill>
                  <a:srgbClr val="00339A"/>
                </a:solidFill>
                <a:cs typeface="Arial" pitchFamily="34" charset="0"/>
              </a:rPr>
              <a:t>topaklaşmadan havada asılı kalırlar. Bunlar tipik olarak bakterileri ve virüsleri kişiden kişiye taşıma araçlarıdır. Bu küçük partiküllerin büyük topaklar haline getirilmesi havadan yayılımlı kirleticileri azaltmakta çok etkilidir. </a:t>
            </a:r>
            <a:endParaRPr lang="en-US" sz="1400" dirty="0">
              <a:solidFill>
                <a:srgbClr val="00339A"/>
              </a:solidFill>
              <a:cs typeface="Arial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09675"/>
            <a:ext cx="5446174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22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Autofit/>
          </a:bodyPr>
          <a:lstStyle/>
          <a:p>
            <a:pPr lvl="0" algn="ctr"/>
            <a:r>
              <a:rPr lang="tr-TR" sz="3600" i="1" dirty="0" smtClean="0">
                <a:solidFill>
                  <a:schemeClr val="bg1"/>
                </a:solidFill>
                <a:latin typeface="Albertus Medium"/>
              </a:rPr>
              <a:t>Ürün Performansı</a:t>
            </a:r>
            <a:r>
              <a:rPr lang="en-US" sz="3600" i="1" dirty="0" smtClean="0">
                <a:solidFill>
                  <a:schemeClr val="bg1"/>
                </a:solidFill>
                <a:latin typeface="Albertus Medium"/>
              </a:rPr>
              <a:t> </a:t>
            </a:r>
            <a:r>
              <a:rPr lang="en-US" sz="3600" i="1" dirty="0">
                <a:solidFill>
                  <a:schemeClr val="bg1"/>
                </a:solidFill>
                <a:latin typeface="Albertus Medium"/>
              </a:rPr>
              <a:t>– </a:t>
            </a:r>
            <a:r>
              <a:rPr lang="tr-TR" sz="2800" i="1" dirty="0" smtClean="0">
                <a:solidFill>
                  <a:schemeClr val="bg1"/>
                </a:solidFill>
                <a:latin typeface="Albertus Medium"/>
              </a:rPr>
              <a:t>Laboratuvar testi</a:t>
            </a:r>
            <a:endParaRPr lang="en-US" sz="4000" i="1" dirty="0">
              <a:solidFill>
                <a:schemeClr val="bg1"/>
              </a:solidFill>
              <a:latin typeface="Albertus Medium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1282522"/>
            <a:ext cx="8153400" cy="40514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25</a:t>
            </a:fld>
            <a:endParaRPr lang="en-US" sz="16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39713" y="5254625"/>
            <a:ext cx="43322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 dirty="0" smtClean="0">
                <a:solidFill>
                  <a:srgbClr val="183B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 Çökelim 12</a:t>
            </a:r>
            <a:r>
              <a:rPr lang="en-US" sz="1400" b="1" dirty="0" smtClean="0">
                <a:solidFill>
                  <a:srgbClr val="183B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.8</a:t>
            </a:r>
            <a:r>
              <a:rPr lang="en-US" sz="1400" b="1" dirty="0">
                <a:solidFill>
                  <a:srgbClr val="183B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1400" b="1" dirty="0">
                <a:solidFill>
                  <a:srgbClr val="0B1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AD3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Bi-Polar </a:t>
            </a:r>
            <a:r>
              <a:rPr lang="tr-TR" sz="1400" b="1" dirty="0" smtClean="0">
                <a:solidFill>
                  <a:srgbClr val="AD3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İy</a:t>
            </a:r>
            <a:r>
              <a:rPr lang="en-US" sz="1400" b="1" dirty="0" err="1" smtClean="0">
                <a:solidFill>
                  <a:srgbClr val="AD3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oniza</a:t>
            </a:r>
            <a:r>
              <a:rPr lang="tr-TR" sz="1400" b="1" dirty="0" smtClean="0">
                <a:solidFill>
                  <a:srgbClr val="AD3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400" b="1" dirty="0" smtClean="0">
                <a:solidFill>
                  <a:srgbClr val="AD3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1400" b="1" dirty="0">
                <a:solidFill>
                  <a:srgbClr val="AD3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85.8%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print"/>
          <a:srcRect r="85834"/>
          <a:stretch>
            <a:fillRect/>
          </a:stretch>
        </p:blipFill>
        <p:spPr bwMode="auto">
          <a:xfrm>
            <a:off x="2819400" y="5791200"/>
            <a:ext cx="57738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762000" y="1074738"/>
            <a:ext cx="807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400" b="1" dirty="0" smtClean="0">
                <a:solidFill>
                  <a:srgbClr val="00339A"/>
                </a:solidFill>
              </a:rPr>
              <a:t>Havadan Yayılımlı Partiküller üzerindeki Etkileri</a:t>
            </a:r>
            <a:endParaRPr lang="en-US" sz="2400" b="1" dirty="0">
              <a:solidFill>
                <a:srgbClr val="00339A"/>
              </a:solidFill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/>
          <a:srcRect l="31881"/>
          <a:stretch>
            <a:fillRect/>
          </a:stretch>
        </p:blipFill>
        <p:spPr bwMode="auto">
          <a:xfrm>
            <a:off x="304800" y="5740971"/>
            <a:ext cx="2514600" cy="65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49" y="1600200"/>
            <a:ext cx="4114800" cy="3552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791" y="1595785"/>
            <a:ext cx="4523809" cy="3598007"/>
          </a:xfrm>
          <a:prstGeom prst="rect">
            <a:avLst/>
          </a:prstGeom>
        </p:spPr>
      </p:pic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4572064" y="5260581"/>
            <a:ext cx="43322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 dirty="0" smtClean="0">
                <a:solidFill>
                  <a:srgbClr val="183B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 Çökelim 67.1</a:t>
            </a:r>
            <a:r>
              <a:rPr lang="en-US" sz="1400" b="1" dirty="0" smtClean="0">
                <a:solidFill>
                  <a:srgbClr val="183B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1400" b="1" dirty="0" smtClean="0">
                <a:solidFill>
                  <a:srgbClr val="0B1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AD3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Bi-Polar </a:t>
            </a:r>
            <a:r>
              <a:rPr lang="tr-TR" sz="1400" b="1" dirty="0" smtClean="0">
                <a:solidFill>
                  <a:srgbClr val="AD3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İy</a:t>
            </a:r>
            <a:r>
              <a:rPr lang="en-US" sz="1400" b="1" dirty="0" err="1" smtClean="0">
                <a:solidFill>
                  <a:srgbClr val="AD3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oniza</a:t>
            </a:r>
            <a:r>
              <a:rPr lang="tr-TR" sz="1400" b="1" dirty="0" smtClean="0">
                <a:solidFill>
                  <a:srgbClr val="AD3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400" b="1" dirty="0" smtClean="0">
                <a:solidFill>
                  <a:srgbClr val="AD3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tr-TR" sz="1400" b="1" dirty="0" smtClean="0">
                <a:solidFill>
                  <a:srgbClr val="AD3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91.1</a:t>
            </a:r>
            <a:r>
              <a:rPr lang="en-US" sz="1400" b="1" dirty="0" smtClean="0">
                <a:solidFill>
                  <a:srgbClr val="AD3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1400" b="1" dirty="0">
              <a:solidFill>
                <a:srgbClr val="AD31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71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632" y="44607"/>
            <a:ext cx="8229600" cy="838200"/>
          </a:xfrm>
        </p:spPr>
        <p:txBody>
          <a:bodyPr>
            <a:noAutofit/>
          </a:bodyPr>
          <a:lstStyle/>
          <a:p>
            <a:pPr lvl="0" algn="ctr"/>
            <a:r>
              <a:rPr lang="tr-TR" sz="3600" i="1" dirty="0">
                <a:solidFill>
                  <a:schemeClr val="bg1"/>
                </a:solidFill>
                <a:latin typeface="Albertus Medium"/>
              </a:rPr>
              <a:t>Ürün Performansı</a:t>
            </a:r>
            <a:r>
              <a:rPr lang="en-US" sz="3600" i="1" dirty="0">
                <a:solidFill>
                  <a:schemeClr val="bg1"/>
                </a:solidFill>
                <a:latin typeface="Albertus Medium"/>
              </a:rPr>
              <a:t> – </a:t>
            </a:r>
            <a:r>
              <a:rPr lang="tr-TR" sz="2800" i="1" dirty="0">
                <a:solidFill>
                  <a:schemeClr val="bg1"/>
                </a:solidFill>
                <a:latin typeface="Albertus Medium"/>
              </a:rPr>
              <a:t>Laboratuvar testi</a:t>
            </a:r>
            <a:endParaRPr lang="en-US" sz="3600" i="1" dirty="0">
              <a:solidFill>
                <a:schemeClr val="bg1"/>
              </a:solidFill>
              <a:latin typeface="Albertus Medium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1282522"/>
            <a:ext cx="8153400" cy="40514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26</a:t>
            </a:fld>
            <a:endParaRPr lang="en-US" sz="16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762000" y="1214735"/>
            <a:ext cx="807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400" b="1" dirty="0">
                <a:solidFill>
                  <a:srgbClr val="00339A"/>
                </a:solidFill>
              </a:rPr>
              <a:t>Havadan Yayılımlı </a:t>
            </a:r>
            <a:r>
              <a:rPr lang="tr-TR" sz="2400" b="1" dirty="0" smtClean="0">
                <a:solidFill>
                  <a:srgbClr val="00339A"/>
                </a:solidFill>
              </a:rPr>
              <a:t>Bakteriler üzerindeki </a:t>
            </a:r>
            <a:r>
              <a:rPr lang="tr-TR" sz="2400" b="1" dirty="0">
                <a:solidFill>
                  <a:srgbClr val="00339A"/>
                </a:solidFill>
              </a:rPr>
              <a:t>Etkileri</a:t>
            </a:r>
            <a:endParaRPr lang="en-US" sz="2400" b="1" dirty="0">
              <a:solidFill>
                <a:srgbClr val="00339A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1580902"/>
            <a:ext cx="4552950" cy="3971925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6200" y="1676400"/>
          <a:ext cx="4267200" cy="346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6395">
                  <a:extLst>
                    <a:ext uri="{9D8B030D-6E8A-4147-A177-3AD203B41FA5}">
                      <a16:colId xmlns="" xmlns:a16="http://schemas.microsoft.com/office/drawing/2014/main" val="1516790049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156040760"/>
                    </a:ext>
                  </a:extLst>
                </a:gridCol>
                <a:gridCol w="1564005">
                  <a:extLst>
                    <a:ext uri="{9D8B030D-6E8A-4147-A177-3AD203B41FA5}">
                      <a16:colId xmlns="" xmlns:a16="http://schemas.microsoft.com/office/drawing/2014/main" val="3542908190"/>
                    </a:ext>
                  </a:extLst>
                </a:gridCol>
              </a:tblGrid>
              <a:tr h="424794">
                <a:tc gridSpan="2"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Parametre</a:t>
                      </a:r>
                      <a:endParaRPr lang="tr-T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Havadan Yayılımlı Bakteri</a:t>
                      </a:r>
                      <a:endParaRPr lang="tr-T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3224006"/>
                  </a:ext>
                </a:extLst>
              </a:tr>
              <a:tr h="254876">
                <a:tc gridSpan="2"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Ünite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CFU/m</a:t>
                      </a:r>
                      <a:r>
                        <a:rPr lang="tr-TR" sz="1200" baseline="30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tr-TR" sz="1200" baseline="30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04188684"/>
                  </a:ext>
                </a:extLst>
              </a:tr>
              <a:tr h="254876"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Örnek Tanımı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Tetkik tarihi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89311017"/>
                  </a:ext>
                </a:extLst>
              </a:tr>
              <a:tr h="226557"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Aşama 1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31/10/08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1.063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8501340"/>
                  </a:ext>
                </a:extLst>
              </a:tr>
              <a:tr h="226557"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Aşama</a:t>
                      </a:r>
                      <a:r>
                        <a:rPr lang="tr-TR" sz="10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(15 dak sonra)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31/10/08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06176606"/>
                  </a:ext>
                </a:extLst>
              </a:tr>
              <a:tr h="226557">
                <a:tc gridSpan="2"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dakikada azaltım oranı (%)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34835060"/>
                  </a:ext>
                </a:extLst>
              </a:tr>
              <a:tr h="226557"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Aşama</a:t>
                      </a:r>
                      <a:r>
                        <a:rPr lang="tr-TR" sz="10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(30 dak sonra)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31/10/08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39739439"/>
                  </a:ext>
                </a:extLst>
              </a:tr>
              <a:tr h="29681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dakikada azaltım oranı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95.3%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39773825"/>
                  </a:ext>
                </a:extLst>
              </a:tr>
              <a:tr h="296816"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Aşama</a:t>
                      </a:r>
                      <a:r>
                        <a:rPr lang="tr-TR" sz="10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(45 dak sonra)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31/10/08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61916067"/>
                  </a:ext>
                </a:extLst>
              </a:tr>
              <a:tr h="29681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dakikada azaltım oranı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14521624"/>
                  </a:ext>
                </a:extLst>
              </a:tr>
              <a:tr h="296816"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Aşama</a:t>
                      </a:r>
                      <a:r>
                        <a:rPr lang="tr-TR" sz="10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(1 saat sonra)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31/10/08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86249100"/>
                  </a:ext>
                </a:extLst>
              </a:tr>
              <a:tr h="29681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saatte azaltım oranı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95.3%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21448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4790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Autofit/>
          </a:bodyPr>
          <a:lstStyle/>
          <a:p>
            <a:pPr lvl="0" algn="ctr"/>
            <a:r>
              <a:rPr lang="tr-TR" sz="3600" i="1" dirty="0">
                <a:solidFill>
                  <a:schemeClr val="bg1"/>
                </a:solidFill>
                <a:latin typeface="Albertus Medium"/>
              </a:rPr>
              <a:t>Ürün Performansı</a:t>
            </a:r>
            <a:r>
              <a:rPr lang="en-US" sz="3600" i="1" dirty="0">
                <a:solidFill>
                  <a:schemeClr val="bg1"/>
                </a:solidFill>
                <a:latin typeface="Albertus Medium"/>
              </a:rPr>
              <a:t> – </a:t>
            </a:r>
            <a:r>
              <a:rPr lang="tr-TR" sz="2800" i="1" dirty="0">
                <a:solidFill>
                  <a:schemeClr val="bg1"/>
                </a:solidFill>
                <a:latin typeface="Albertus Medium"/>
              </a:rPr>
              <a:t>Laboratuvar testi</a:t>
            </a:r>
            <a:endParaRPr lang="en-US" sz="3600" i="1" dirty="0">
              <a:solidFill>
                <a:schemeClr val="bg1"/>
              </a:solidFill>
              <a:latin typeface="Albertus Medium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19600" y="5932327"/>
            <a:ext cx="8153400" cy="40514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27</a:t>
            </a:fld>
            <a:endParaRPr lang="en-US" sz="16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762000" y="1066800"/>
            <a:ext cx="8077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54180"/>
                </a:solidFill>
              </a:rPr>
              <a:t>TVOC</a:t>
            </a:r>
            <a:r>
              <a:rPr lang="tr-TR" sz="2800" b="1" dirty="0" smtClean="0">
                <a:solidFill>
                  <a:srgbClr val="054180"/>
                </a:solidFill>
              </a:rPr>
              <a:t> </a:t>
            </a:r>
            <a:r>
              <a:rPr lang="tr-TR" sz="2800" b="1" dirty="0">
                <a:solidFill>
                  <a:srgbClr val="00339A"/>
                </a:solidFill>
              </a:rPr>
              <a:t>üzerindeki Etkileri</a:t>
            </a:r>
            <a:endParaRPr lang="en-US" sz="2800" b="1" dirty="0">
              <a:solidFill>
                <a:srgbClr val="00339A"/>
              </a:solidFill>
            </a:endParaRPr>
          </a:p>
          <a:p>
            <a:pPr algn="ctr"/>
            <a:endParaRPr lang="en-US" sz="2800" b="1" dirty="0">
              <a:solidFill>
                <a:srgbClr val="054180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25758" y="1708899"/>
          <a:ext cx="4267200" cy="3432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6395">
                  <a:extLst>
                    <a:ext uri="{9D8B030D-6E8A-4147-A177-3AD203B41FA5}">
                      <a16:colId xmlns="" xmlns:a16="http://schemas.microsoft.com/office/drawing/2014/main" val="1516790049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156040760"/>
                    </a:ext>
                  </a:extLst>
                </a:gridCol>
                <a:gridCol w="1564005">
                  <a:extLst>
                    <a:ext uri="{9D8B030D-6E8A-4147-A177-3AD203B41FA5}">
                      <a16:colId xmlns="" xmlns:a16="http://schemas.microsoft.com/office/drawing/2014/main" val="3542908190"/>
                    </a:ext>
                  </a:extLst>
                </a:gridCol>
              </a:tblGrid>
              <a:tr h="424794">
                <a:tc gridSpan="2"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Parametre</a:t>
                      </a:r>
                      <a:endParaRPr lang="tr-T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TVOC</a:t>
                      </a:r>
                      <a:endParaRPr lang="tr-T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3224006"/>
                  </a:ext>
                </a:extLst>
              </a:tr>
              <a:tr h="254876">
                <a:tc gridSpan="2"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Ünite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µg/m</a:t>
                      </a:r>
                      <a:r>
                        <a:rPr lang="tr-TR" sz="1200" baseline="30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tr-TR" sz="1200" baseline="30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04188684"/>
                  </a:ext>
                </a:extLst>
              </a:tr>
              <a:tr h="254876"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Örnek Tanımı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Tetkik tarihi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89311017"/>
                  </a:ext>
                </a:extLst>
              </a:tr>
              <a:tr h="226557"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Aşama 1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31/10/08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40.400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8501340"/>
                  </a:ext>
                </a:extLst>
              </a:tr>
              <a:tr h="226557"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Aşama</a:t>
                      </a:r>
                      <a:r>
                        <a:rPr lang="tr-TR" sz="10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(15 dak sonra)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31/10/08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7.901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06176606"/>
                  </a:ext>
                </a:extLst>
              </a:tr>
              <a:tr h="226557">
                <a:tc gridSpan="2"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dakikada azaltım oranı (%)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80.4%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34835060"/>
                  </a:ext>
                </a:extLst>
              </a:tr>
              <a:tr h="226557"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Aşama</a:t>
                      </a:r>
                      <a:r>
                        <a:rPr lang="tr-TR" sz="10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(30 dak sonra)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31/10/08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3.002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39739439"/>
                  </a:ext>
                </a:extLst>
              </a:tr>
              <a:tr h="29681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dakikada azaltım oranı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92.6%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39773825"/>
                  </a:ext>
                </a:extLst>
              </a:tr>
              <a:tr h="296816"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Aşama</a:t>
                      </a:r>
                      <a:r>
                        <a:rPr lang="tr-TR" sz="10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(45 dak sonra)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31/10/08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2.514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61916067"/>
                  </a:ext>
                </a:extLst>
              </a:tr>
              <a:tr h="29681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dakikada azaltım oranı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93.8%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14521624"/>
                  </a:ext>
                </a:extLst>
              </a:tr>
              <a:tr h="296816"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Aşama</a:t>
                      </a:r>
                      <a:r>
                        <a:rPr lang="tr-TR" sz="10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(1 saat sonra)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31/10/08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86249100"/>
                  </a:ext>
                </a:extLst>
              </a:tr>
              <a:tr h="29681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saatte azaltım oranı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98.6%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2144854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342" y="1642350"/>
            <a:ext cx="4333875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17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Autofit/>
          </a:bodyPr>
          <a:lstStyle/>
          <a:p>
            <a:pPr lvl="0" algn="ctr"/>
            <a:r>
              <a:rPr lang="tr-TR" sz="3600" i="1" dirty="0">
                <a:solidFill>
                  <a:schemeClr val="bg1"/>
                </a:solidFill>
                <a:latin typeface="Albertus Medium"/>
              </a:rPr>
              <a:t>Ürün Performansı</a:t>
            </a:r>
            <a:r>
              <a:rPr lang="en-US" sz="3600" i="1" dirty="0">
                <a:solidFill>
                  <a:schemeClr val="bg1"/>
                </a:solidFill>
                <a:latin typeface="Albertus Medium"/>
              </a:rPr>
              <a:t> – </a:t>
            </a:r>
            <a:r>
              <a:rPr lang="tr-TR" sz="2800" i="1" dirty="0">
                <a:solidFill>
                  <a:schemeClr val="bg1"/>
                </a:solidFill>
                <a:latin typeface="Albertus Medium"/>
              </a:rPr>
              <a:t>Laboratuvar testi</a:t>
            </a:r>
            <a:endParaRPr lang="en-US" sz="3600" i="1" dirty="0">
              <a:solidFill>
                <a:schemeClr val="bg1"/>
              </a:solidFill>
              <a:latin typeface="Albertus Medium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1206322"/>
            <a:ext cx="8153400" cy="40514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28</a:t>
            </a:fld>
            <a:endParaRPr lang="en-US" sz="16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762000" y="1066800"/>
            <a:ext cx="8077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54180"/>
                </a:solidFill>
              </a:rPr>
              <a:t>Formaldeh</a:t>
            </a:r>
            <a:r>
              <a:rPr lang="tr-TR" sz="2800" b="1" dirty="0" smtClean="0">
                <a:solidFill>
                  <a:srgbClr val="054180"/>
                </a:solidFill>
              </a:rPr>
              <a:t>it </a:t>
            </a:r>
            <a:r>
              <a:rPr lang="tr-TR" sz="2800" b="1" dirty="0">
                <a:solidFill>
                  <a:srgbClr val="00339A"/>
                </a:solidFill>
              </a:rPr>
              <a:t>üzerindeki Etkileri</a:t>
            </a:r>
            <a:endParaRPr lang="en-US" sz="2800" b="1" dirty="0">
              <a:solidFill>
                <a:srgbClr val="00339A"/>
              </a:solidFill>
            </a:endParaRPr>
          </a:p>
          <a:p>
            <a:pPr algn="ctr"/>
            <a:endParaRPr lang="en-US" sz="2800" b="1" dirty="0">
              <a:solidFill>
                <a:srgbClr val="0541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80" y="1577381"/>
            <a:ext cx="4419600" cy="437197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228600" y="1628443"/>
          <a:ext cx="4267200" cy="3432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6395">
                  <a:extLst>
                    <a:ext uri="{9D8B030D-6E8A-4147-A177-3AD203B41FA5}">
                      <a16:colId xmlns="" xmlns:a16="http://schemas.microsoft.com/office/drawing/2014/main" val="1516790049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156040760"/>
                    </a:ext>
                  </a:extLst>
                </a:gridCol>
                <a:gridCol w="1564005">
                  <a:extLst>
                    <a:ext uri="{9D8B030D-6E8A-4147-A177-3AD203B41FA5}">
                      <a16:colId xmlns="" xmlns:a16="http://schemas.microsoft.com/office/drawing/2014/main" val="3542908190"/>
                    </a:ext>
                  </a:extLst>
                </a:gridCol>
              </a:tblGrid>
              <a:tr h="424794">
                <a:tc gridSpan="2"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Parametre</a:t>
                      </a:r>
                      <a:endParaRPr lang="tr-T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HCHO</a:t>
                      </a:r>
                      <a:endParaRPr lang="tr-T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3224006"/>
                  </a:ext>
                </a:extLst>
              </a:tr>
              <a:tr h="254876">
                <a:tc gridSpan="2"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Ünite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µg/m</a:t>
                      </a:r>
                      <a:r>
                        <a:rPr lang="tr-TR" sz="1200" baseline="30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tr-TR" sz="1200" baseline="30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04188684"/>
                  </a:ext>
                </a:extLst>
              </a:tr>
              <a:tr h="254876"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Örnek Tanımı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Tetkik tarihi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89311017"/>
                  </a:ext>
                </a:extLst>
              </a:tr>
              <a:tr h="226557"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Aşama 1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31/10/08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8501340"/>
                  </a:ext>
                </a:extLst>
              </a:tr>
              <a:tr h="226557"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Aşama</a:t>
                      </a:r>
                      <a:r>
                        <a:rPr lang="tr-TR" sz="10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(15 dak sonra)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31/10/08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06176606"/>
                  </a:ext>
                </a:extLst>
              </a:tr>
              <a:tr h="226557">
                <a:tc gridSpan="2"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dakikada azaltım oranı (%)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87.2%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34835060"/>
                  </a:ext>
                </a:extLst>
              </a:tr>
              <a:tr h="226557"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Aşama</a:t>
                      </a:r>
                      <a:r>
                        <a:rPr lang="tr-TR" sz="10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(30 dak sonra)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31/10/08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39739439"/>
                  </a:ext>
                </a:extLst>
              </a:tr>
              <a:tr h="29681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dakikada azaltım oranı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90.7%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39773825"/>
                  </a:ext>
                </a:extLst>
              </a:tr>
              <a:tr h="296816"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Aşama</a:t>
                      </a:r>
                      <a:r>
                        <a:rPr lang="tr-TR" sz="10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(45 dak sonra)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31/10/08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61916067"/>
                  </a:ext>
                </a:extLst>
              </a:tr>
              <a:tr h="29681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dakikada azaltım oranı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93.0%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14521624"/>
                  </a:ext>
                </a:extLst>
              </a:tr>
              <a:tr h="296816"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Aşama</a:t>
                      </a:r>
                      <a:r>
                        <a:rPr lang="tr-TR" sz="10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(1 saat sonra)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31/10/08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86249100"/>
                  </a:ext>
                </a:extLst>
              </a:tr>
              <a:tr h="29681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saatte azaltım oranı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95.3%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21448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5461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Autofit/>
          </a:bodyPr>
          <a:lstStyle/>
          <a:p>
            <a:pPr lvl="0" algn="ctr"/>
            <a:r>
              <a:rPr lang="tr-TR" sz="3600" i="1" dirty="0">
                <a:solidFill>
                  <a:schemeClr val="bg1"/>
                </a:solidFill>
                <a:latin typeface="Albertus Medium"/>
              </a:rPr>
              <a:t>Ürün Performansı</a:t>
            </a:r>
            <a:r>
              <a:rPr lang="en-US" sz="3600" i="1" dirty="0">
                <a:solidFill>
                  <a:schemeClr val="bg1"/>
                </a:solidFill>
                <a:latin typeface="Albertus Medium"/>
              </a:rPr>
              <a:t> – </a:t>
            </a:r>
            <a:r>
              <a:rPr lang="tr-TR" sz="2800" i="1" dirty="0">
                <a:solidFill>
                  <a:schemeClr val="bg1"/>
                </a:solidFill>
                <a:latin typeface="Albertus Medium"/>
              </a:rPr>
              <a:t>Laboratuvar testi</a:t>
            </a:r>
            <a:endParaRPr lang="en-US" sz="3600" i="1" dirty="0">
              <a:solidFill>
                <a:schemeClr val="bg1"/>
              </a:solidFill>
              <a:latin typeface="Albertus Medium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1282522"/>
            <a:ext cx="8153400" cy="40514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29</a:t>
            </a:fld>
            <a:endParaRPr lang="en-US" sz="16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762000" y="1143000"/>
            <a:ext cx="8077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smtClean="0">
                <a:solidFill>
                  <a:srgbClr val="054180"/>
                </a:solidFill>
              </a:rPr>
              <a:t>Duman Partikülleri </a:t>
            </a:r>
            <a:r>
              <a:rPr lang="tr-TR" sz="2800" b="1" dirty="0" smtClean="0">
                <a:solidFill>
                  <a:srgbClr val="00339A"/>
                </a:solidFill>
              </a:rPr>
              <a:t>üzerindeki </a:t>
            </a:r>
            <a:r>
              <a:rPr lang="tr-TR" sz="2800" b="1" dirty="0">
                <a:solidFill>
                  <a:srgbClr val="00339A"/>
                </a:solidFill>
              </a:rPr>
              <a:t>Etkileri</a:t>
            </a:r>
            <a:endParaRPr lang="en-US" sz="2800" b="1" dirty="0">
              <a:solidFill>
                <a:srgbClr val="00339A"/>
              </a:solidFill>
            </a:endParaRPr>
          </a:p>
          <a:p>
            <a:pPr algn="ctr"/>
            <a:endParaRPr lang="en-US" sz="2800" b="1" dirty="0">
              <a:solidFill>
                <a:srgbClr val="054180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894588" y="1964448"/>
          <a:ext cx="7507224" cy="3707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2224">
                  <a:extLst>
                    <a:ext uri="{9D8B030D-6E8A-4147-A177-3AD203B41FA5}">
                      <a16:colId xmlns="" xmlns:a16="http://schemas.microsoft.com/office/drawing/2014/main" val="1516790049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952947615"/>
                    </a:ext>
                  </a:extLst>
                </a:gridCol>
                <a:gridCol w="990600">
                  <a:extLst>
                    <a:ext uri="{9D8B030D-6E8A-4147-A177-3AD203B41FA5}">
                      <a16:colId xmlns="" xmlns:a16="http://schemas.microsoft.com/office/drawing/2014/main" val="3542908190"/>
                    </a:ext>
                  </a:extLst>
                </a:gridCol>
                <a:gridCol w="990600">
                  <a:extLst>
                    <a:ext uri="{9D8B030D-6E8A-4147-A177-3AD203B41FA5}">
                      <a16:colId xmlns="" xmlns:a16="http://schemas.microsoft.com/office/drawing/2014/main" val="2256237113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3802970920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61958442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1922094132"/>
                    </a:ext>
                  </a:extLst>
                </a:gridCol>
              </a:tblGrid>
              <a:tr h="424794">
                <a:tc gridSpan="2"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Parametre</a:t>
                      </a:r>
                      <a:endParaRPr lang="tr-T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Sigara Dumanı Partikülleri/Litre</a:t>
                      </a:r>
                      <a:endParaRPr lang="tr-T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3224006"/>
                  </a:ext>
                </a:extLst>
              </a:tr>
              <a:tr h="267356">
                <a:tc gridSpan="2"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Ebat: µm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 µ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µ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 µ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 µ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 µ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8503888"/>
                  </a:ext>
                </a:extLst>
              </a:tr>
              <a:tr h="221636">
                <a:tc gridSpan="2"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Ünite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tr-TR" sz="1200" baseline="30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No.</a:t>
                      </a:r>
                      <a:endParaRPr kumimoji="0" lang="tr-TR" sz="12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No.</a:t>
                      </a:r>
                      <a:endParaRPr kumimoji="0" lang="tr-TR" sz="12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No.</a:t>
                      </a:r>
                      <a:endParaRPr kumimoji="0" lang="tr-TR" sz="12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No.</a:t>
                      </a:r>
                      <a:endParaRPr kumimoji="0" lang="tr-TR" sz="12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04188684"/>
                  </a:ext>
                </a:extLst>
              </a:tr>
              <a:tr h="254876"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Örnek Tanımı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Tetkik tarihi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89311017"/>
                  </a:ext>
                </a:extLst>
              </a:tr>
              <a:tr h="226557"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Aşama 1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31/10/08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22.246.740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16.938.360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807.660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87.120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4.230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8501340"/>
                  </a:ext>
                </a:extLst>
              </a:tr>
              <a:tr h="226557"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Aşama</a:t>
                      </a:r>
                      <a:r>
                        <a:rPr lang="tr-TR" sz="10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(15 dak sonra)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31/10/08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21.624.480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4.231.050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119.250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24.750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1.270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06176606"/>
                  </a:ext>
                </a:extLst>
              </a:tr>
              <a:tr h="226557">
                <a:tc gridSpan="2"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dakikada azaltım oranı (%)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2.80%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75.0%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85.2%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71.6%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70.0%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34835060"/>
                  </a:ext>
                </a:extLst>
              </a:tr>
              <a:tr h="226557"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Aşama</a:t>
                      </a:r>
                      <a:r>
                        <a:rPr lang="tr-TR" sz="10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(30 dak sonra)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31/10/08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17.363.160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1.908.000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55.170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14.760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39739439"/>
                  </a:ext>
                </a:extLst>
              </a:tr>
              <a:tr h="29681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dakikada azaltım oranı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22.0%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88.7%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93.2%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83.0%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83.0%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39773825"/>
                  </a:ext>
                </a:extLst>
              </a:tr>
              <a:tr h="296816"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Aşama</a:t>
                      </a:r>
                      <a:r>
                        <a:rPr lang="tr-TR" sz="10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(45 dak sonra)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31/10/08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9.894.600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723.870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31.590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6.900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61916067"/>
                  </a:ext>
                </a:extLst>
              </a:tr>
              <a:tr h="29681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dakikada azaltım oranı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55.5%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95.7%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96.1%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92.1%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91.5%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14521624"/>
                  </a:ext>
                </a:extLst>
              </a:tr>
              <a:tr h="296816"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Aşama</a:t>
                      </a:r>
                      <a:r>
                        <a:rPr lang="tr-TR" sz="10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(1 saat sonra)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31/10/08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6.008.580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621.270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26.150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4.268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86249100"/>
                  </a:ext>
                </a:extLst>
              </a:tr>
              <a:tr h="29681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saatte azaltım oranı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73.0%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96.3%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96.8%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95.1%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95.1%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21448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1757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09600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  <a:latin typeface="Albertus Medium" pitchFamily="34" charset="0"/>
              </a:rPr>
              <a:t>Suffolk County DPW - Hauppauge (NY) WWTP</a:t>
            </a:r>
            <a:endParaRPr lang="en-US" sz="40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43400" y="1219200"/>
            <a:ext cx="48006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rgbClr val="00339A"/>
                </a:solidFill>
                <a:latin typeface="Arial" pitchFamily="34" charset="0"/>
                <a:cs typeface="Arial" pitchFamily="34" charset="0"/>
              </a:rPr>
              <a:t>Yeni Su işleme tesisi</a:t>
            </a:r>
            <a:endParaRPr lang="en-US" sz="2000" b="1" dirty="0">
              <a:solidFill>
                <a:srgbClr val="00339A"/>
              </a:solidFill>
              <a:latin typeface="Arial" pitchFamily="34" charset="0"/>
              <a:cs typeface="Arial" pitchFamily="34" charset="0"/>
            </a:endParaRPr>
          </a:p>
          <a:p>
            <a:endParaRPr lang="en-US" sz="900" b="1" dirty="0">
              <a:solidFill>
                <a:srgbClr val="00339A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>
                <a:solidFill>
                  <a:srgbClr val="00339A"/>
                </a:solidFill>
                <a:latin typeface="Calibri"/>
              </a:rPr>
              <a:t>Problem:</a:t>
            </a:r>
          </a:p>
          <a:p>
            <a:pPr marL="228594" indent="-228594">
              <a:buFont typeface="Arial" pitchFamily="34" charset="0"/>
              <a:buChar char="•"/>
            </a:pP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Sanayi parkı atık su işleme tesisi</a:t>
            </a:r>
            <a:endParaRPr lang="en-US" sz="2000" dirty="0">
              <a:solidFill>
                <a:srgbClr val="00339A"/>
              </a:solidFill>
              <a:latin typeface="Calibri"/>
            </a:endParaRPr>
          </a:p>
          <a:p>
            <a:pPr marL="228594" indent="-228594">
              <a:buFont typeface="Arial" pitchFamily="34" charset="0"/>
              <a:buChar char="•"/>
            </a:pP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Depolama </a:t>
            </a:r>
            <a:r>
              <a:rPr lang="tr-TR" sz="2000" dirty="0" err="1" smtClean="0">
                <a:solidFill>
                  <a:srgbClr val="00339A"/>
                </a:solidFill>
                <a:latin typeface="Calibri"/>
              </a:rPr>
              <a:t>kontaynerli</a:t>
            </a: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 tarama</a:t>
            </a:r>
            <a:r>
              <a:rPr lang="en-US" sz="2000" dirty="0" smtClean="0">
                <a:solidFill>
                  <a:srgbClr val="00339A"/>
                </a:solidFill>
                <a:latin typeface="Calibri"/>
              </a:rPr>
              <a:t>, </a:t>
            </a: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yıkama ve </a:t>
            </a:r>
            <a:r>
              <a:rPr lang="en-US" sz="2000" dirty="0" smtClean="0">
                <a:solidFill>
                  <a:srgbClr val="00339A"/>
                </a:solidFill>
                <a:latin typeface="Calibri"/>
              </a:rPr>
              <a:t> </a:t>
            </a: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sıkıştırma ekipmanları</a:t>
            </a:r>
            <a:endParaRPr lang="en-US" sz="2000" dirty="0">
              <a:solidFill>
                <a:srgbClr val="00339A"/>
              </a:solidFill>
              <a:latin typeface="Calibri"/>
            </a:endParaRPr>
          </a:p>
          <a:p>
            <a:pPr marL="228594" indent="-228594">
              <a:buFont typeface="Arial" pitchFamily="34" charset="0"/>
              <a:buChar char="•"/>
            </a:pPr>
            <a:r>
              <a:rPr lang="en-US" sz="2000" dirty="0">
                <a:solidFill>
                  <a:srgbClr val="00339A"/>
                </a:solidFill>
                <a:latin typeface="Calibri"/>
              </a:rPr>
              <a:t>H</a:t>
            </a:r>
            <a:r>
              <a:rPr lang="en-US" sz="2000" baseline="-25000" dirty="0">
                <a:solidFill>
                  <a:srgbClr val="00339A"/>
                </a:solidFill>
                <a:latin typeface="Calibri"/>
              </a:rPr>
              <a:t>2</a:t>
            </a:r>
            <a:r>
              <a:rPr lang="en-US" sz="2000" dirty="0">
                <a:solidFill>
                  <a:srgbClr val="00339A"/>
                </a:solidFill>
                <a:latin typeface="Calibri"/>
              </a:rPr>
              <a:t>S, </a:t>
            </a: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indirgenmiş sülfür bileşikleri ve </a:t>
            </a:r>
            <a:r>
              <a:rPr lang="en-US" sz="2000" dirty="0" smtClean="0">
                <a:solidFill>
                  <a:srgbClr val="00339A"/>
                </a:solidFill>
                <a:latin typeface="Calibri"/>
              </a:rPr>
              <a:t>VOC</a:t>
            </a: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’</a:t>
            </a:r>
            <a:r>
              <a:rPr lang="tr-TR" sz="2000" dirty="0" err="1" smtClean="0">
                <a:solidFill>
                  <a:srgbClr val="00339A"/>
                </a:solidFill>
                <a:latin typeface="Calibri"/>
              </a:rPr>
              <a:t>lar</a:t>
            </a:r>
            <a:endParaRPr lang="en-US" sz="2000" dirty="0">
              <a:solidFill>
                <a:srgbClr val="00339A"/>
              </a:solidFill>
              <a:latin typeface="Calibri"/>
            </a:endParaRPr>
          </a:p>
          <a:p>
            <a:pPr marL="228594" indent="-228594">
              <a:buFont typeface="Arial" pitchFamily="34" charset="0"/>
              <a:buChar char="•"/>
            </a:pP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Yakındaki Sanayi Tesisleri</a:t>
            </a:r>
            <a:endParaRPr lang="en-US" sz="2000" dirty="0">
              <a:solidFill>
                <a:srgbClr val="00339A"/>
              </a:solidFill>
              <a:latin typeface="Calibri"/>
            </a:endParaRPr>
          </a:p>
          <a:p>
            <a:pPr marL="228594" indent="-228594">
              <a:buFont typeface="Arial" pitchFamily="34" charset="0"/>
              <a:buChar char="•"/>
              <a:defRPr/>
            </a:pPr>
            <a:endParaRPr lang="en-US" sz="900" dirty="0">
              <a:solidFill>
                <a:srgbClr val="00339A"/>
              </a:solidFill>
              <a:latin typeface="Calibri"/>
            </a:endParaRPr>
          </a:p>
          <a:p>
            <a:r>
              <a:rPr lang="tr-TR" sz="2000" b="1" dirty="0" smtClean="0">
                <a:solidFill>
                  <a:srgbClr val="00339A"/>
                </a:solidFill>
                <a:latin typeface="Calibri"/>
              </a:rPr>
              <a:t>Çözüm</a:t>
            </a:r>
            <a:r>
              <a:rPr lang="en-US" sz="2000" b="1" dirty="0" smtClean="0">
                <a:solidFill>
                  <a:srgbClr val="00339A"/>
                </a:solidFill>
                <a:latin typeface="Calibri"/>
              </a:rPr>
              <a:t>:</a:t>
            </a:r>
            <a:endParaRPr lang="en-US" sz="2000" b="1" dirty="0">
              <a:solidFill>
                <a:srgbClr val="00339A"/>
              </a:solidFill>
              <a:latin typeface="Calibri"/>
            </a:endParaRPr>
          </a:p>
          <a:p>
            <a:pPr marL="228594" indent="-228594">
              <a:buFont typeface="Arial" pitchFamily="34" charset="0"/>
              <a:buChar char="•"/>
            </a:pP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6800 m3/h kapasiteli 6 </a:t>
            </a:r>
            <a:r>
              <a:rPr lang="tr-TR" sz="2000" dirty="0" err="1" smtClean="0">
                <a:solidFill>
                  <a:srgbClr val="00339A"/>
                </a:solidFill>
                <a:latin typeface="Calibri"/>
              </a:rPr>
              <a:t>iyonizerli</a:t>
            </a: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  Hava Kontrol Ünitesi (AHU)</a:t>
            </a:r>
          </a:p>
          <a:p>
            <a:pPr marL="228594" indent="-228594">
              <a:buFont typeface="Arial" pitchFamily="34" charset="0"/>
              <a:buChar char="•"/>
            </a:pP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Kritik ekipman korozyon koruması</a:t>
            </a:r>
            <a:endParaRPr lang="en-US" sz="2000" dirty="0">
              <a:solidFill>
                <a:srgbClr val="00339A"/>
              </a:solidFill>
              <a:latin typeface="Calibri"/>
            </a:endParaRPr>
          </a:p>
          <a:p>
            <a:pPr marL="228594" indent="-228594">
              <a:buFont typeface="Arial" pitchFamily="34" charset="0"/>
              <a:buChar char="•"/>
            </a:pP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İyileştirilmiş işçi güvenliği ve konforlu çalışma ortamı</a:t>
            </a:r>
            <a:endParaRPr lang="en-US" sz="2000" dirty="0">
              <a:solidFill>
                <a:srgbClr val="00339A"/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3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  <p:pic>
        <p:nvPicPr>
          <p:cNvPr id="6146" name="Picture 2" descr="C:\Users\lsunshine\Documents\Quotes and Projects\Distributors, Reps, Agents, etc\Rob Scharrer Quotes\Hauppauge WWTF\Photos\IMG_0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4064000" cy="3352800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25"/>
          <a:stretch/>
        </p:blipFill>
        <p:spPr>
          <a:xfrm>
            <a:off x="762000" y="3962400"/>
            <a:ext cx="1749246" cy="252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28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Autofit/>
          </a:bodyPr>
          <a:lstStyle/>
          <a:p>
            <a:pPr lvl="0" algn="ctr"/>
            <a:r>
              <a:rPr lang="tr-TR" sz="3600" i="1" dirty="0">
                <a:solidFill>
                  <a:schemeClr val="bg1"/>
                </a:solidFill>
                <a:latin typeface="Albertus Medium"/>
              </a:rPr>
              <a:t>Ürün Performansı</a:t>
            </a:r>
            <a:r>
              <a:rPr lang="en-US" sz="3600" i="1" dirty="0">
                <a:solidFill>
                  <a:schemeClr val="bg1"/>
                </a:solidFill>
                <a:latin typeface="Albertus Medium"/>
              </a:rPr>
              <a:t> – </a:t>
            </a:r>
            <a:r>
              <a:rPr lang="tr-TR" sz="2800" i="1" dirty="0">
                <a:solidFill>
                  <a:schemeClr val="bg1"/>
                </a:solidFill>
                <a:latin typeface="Albertus Medium"/>
              </a:rPr>
              <a:t>Laboratuvar testi</a:t>
            </a:r>
            <a:endParaRPr lang="en-US" sz="3600" i="1" dirty="0">
              <a:solidFill>
                <a:schemeClr val="bg1"/>
              </a:solidFill>
              <a:latin typeface="Albertus Medium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30</a:t>
            </a:fld>
            <a:endParaRPr lang="en-US" sz="16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762000" y="1143000"/>
            <a:ext cx="8077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smtClean="0">
                <a:solidFill>
                  <a:srgbClr val="054180"/>
                </a:solidFill>
              </a:rPr>
              <a:t>Duman </a:t>
            </a:r>
            <a:r>
              <a:rPr lang="en-US" sz="2800" b="1" dirty="0" smtClean="0">
                <a:solidFill>
                  <a:srgbClr val="054180"/>
                </a:solidFill>
              </a:rPr>
              <a:t>VOC</a:t>
            </a:r>
            <a:r>
              <a:rPr lang="tr-TR" sz="2800" b="1" dirty="0" smtClean="0">
                <a:solidFill>
                  <a:srgbClr val="054180"/>
                </a:solidFill>
              </a:rPr>
              <a:t>’ları </a:t>
            </a:r>
            <a:r>
              <a:rPr lang="tr-TR" sz="2800" b="1" dirty="0">
                <a:solidFill>
                  <a:srgbClr val="00339A"/>
                </a:solidFill>
              </a:rPr>
              <a:t>üzerindeki Etkileri</a:t>
            </a:r>
            <a:endParaRPr lang="en-US" sz="2800" b="1" dirty="0">
              <a:solidFill>
                <a:srgbClr val="00339A"/>
              </a:solidFill>
            </a:endParaRPr>
          </a:p>
          <a:p>
            <a:pPr algn="ctr"/>
            <a:endParaRPr lang="en-US" sz="2800" b="1" dirty="0">
              <a:solidFill>
                <a:srgbClr val="05418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9530" y="4926330"/>
            <a:ext cx="457200" cy="201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840480" y="5357622"/>
            <a:ext cx="457200" cy="128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836670" y="5723382"/>
            <a:ext cx="457200" cy="128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187033" y="4458462"/>
          <a:ext cx="8795691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6112">
                  <a:extLst>
                    <a:ext uri="{9D8B030D-6E8A-4147-A177-3AD203B41FA5}">
                      <a16:colId xmlns="" xmlns:a16="http://schemas.microsoft.com/office/drawing/2014/main" val="1516790049"/>
                    </a:ext>
                  </a:extLst>
                </a:gridCol>
                <a:gridCol w="384785">
                  <a:extLst>
                    <a:ext uri="{9D8B030D-6E8A-4147-A177-3AD203B41FA5}">
                      <a16:colId xmlns="" xmlns:a16="http://schemas.microsoft.com/office/drawing/2014/main" val="1506996857"/>
                    </a:ext>
                  </a:extLst>
                </a:gridCol>
                <a:gridCol w="656794">
                  <a:extLst>
                    <a:ext uri="{9D8B030D-6E8A-4147-A177-3AD203B41FA5}">
                      <a16:colId xmlns="" xmlns:a16="http://schemas.microsoft.com/office/drawing/2014/main" val="867918727"/>
                    </a:ext>
                  </a:extLst>
                </a:gridCol>
                <a:gridCol w="624103">
                  <a:extLst>
                    <a:ext uri="{9D8B030D-6E8A-4147-A177-3AD203B41FA5}">
                      <a16:colId xmlns="" xmlns:a16="http://schemas.microsoft.com/office/drawing/2014/main" val="2952947615"/>
                    </a:ext>
                  </a:extLst>
                </a:gridCol>
                <a:gridCol w="1280897">
                  <a:extLst>
                    <a:ext uri="{9D8B030D-6E8A-4147-A177-3AD203B41FA5}">
                      <a16:colId xmlns="" xmlns:a16="http://schemas.microsoft.com/office/drawing/2014/main" val="3154805994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354290819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256237113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3802970920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61958442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1922094132"/>
                    </a:ext>
                  </a:extLst>
                </a:gridCol>
              </a:tblGrid>
              <a:tr h="424794">
                <a:tc gridSpan="5"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Parametre</a:t>
                      </a:r>
                      <a:endParaRPr lang="tr-T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Benzo</a:t>
                      </a:r>
                      <a:r>
                        <a:rPr lang="tr-T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(a) piren</a:t>
                      </a:r>
                      <a:endParaRPr lang="tr-T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Benz (a)      antrasen</a:t>
                      </a:r>
                      <a:endParaRPr lang="tr-T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Dibenz(a,h)  an</a:t>
                      </a:r>
                      <a:r>
                        <a:rPr lang="tr-T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trasen</a:t>
                      </a:r>
                      <a:endParaRPr lang="tr-T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Oda Isısı</a:t>
                      </a:r>
                      <a:endParaRPr lang="tr-T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Nispi Nem</a:t>
                      </a:r>
                      <a:endParaRPr lang="tr-T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3224006"/>
                  </a:ext>
                </a:extLst>
              </a:tr>
              <a:tr h="221636">
                <a:tc gridSpan="2"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Ünite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tr-TR" sz="1200" baseline="30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No.</a:t>
                      </a:r>
                      <a:endParaRPr kumimoji="0" lang="tr-TR" sz="12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No.</a:t>
                      </a:r>
                      <a:endParaRPr kumimoji="0" lang="tr-TR" sz="12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No.</a:t>
                      </a:r>
                      <a:endParaRPr kumimoji="0" lang="tr-TR" sz="12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No.</a:t>
                      </a:r>
                      <a:endParaRPr kumimoji="0" lang="tr-TR" sz="12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0418868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Yer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Tetkik tarihi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Duman başlama zamanı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ng/m</a:t>
                      </a:r>
                      <a:r>
                        <a:rPr lang="tr-TR" sz="1200" baseline="30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tr-TR" sz="1200" baseline="30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ng/m</a:t>
                      </a:r>
                      <a:r>
                        <a:rPr kumimoji="0" lang="tr-TR" sz="1200" b="0" i="0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kumimoji="0" lang="tr-TR" sz="12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ng/m</a:t>
                      </a:r>
                      <a:r>
                        <a:rPr kumimoji="0" lang="tr-TR" sz="12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kumimoji="0" lang="tr-TR" sz="12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</a:t>
                      </a:r>
                      <a:endParaRPr lang="tr-TR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89311017"/>
                  </a:ext>
                </a:extLst>
              </a:tr>
              <a:tr h="226557"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Oda 2535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29.Ağus.2012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dakika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23.2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8501340"/>
                  </a:ext>
                </a:extLst>
              </a:tr>
              <a:tr h="226557"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Oda 2535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29.Ağus.2012</a:t>
                      </a:r>
                      <a:endParaRPr kumimoji="0" lang="tr-T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 dakika</a:t>
                      </a:r>
                      <a:endParaRPr kumimoji="0" lang="tr-T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&lt;1</a:t>
                      </a:r>
                      <a:endParaRPr kumimoji="0" lang="tr-T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&lt;1</a:t>
                      </a:r>
                      <a:endParaRPr kumimoji="0" lang="tr-T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23.2</a:t>
                      </a:r>
                      <a:endParaRPr kumimoji="0" lang="tr-T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</a:t>
                      </a:r>
                      <a:endParaRPr kumimoji="0" lang="tr-T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06176606"/>
                  </a:ext>
                </a:extLst>
              </a:tr>
              <a:tr h="2265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Oda 2535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29.Ağus.2012</a:t>
                      </a:r>
                      <a:endParaRPr kumimoji="0" lang="tr-T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 dakika</a:t>
                      </a:r>
                      <a:endParaRPr kumimoji="0" lang="tr-T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&lt;1</a:t>
                      </a:r>
                      <a:endParaRPr kumimoji="0" lang="tr-T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&lt;1</a:t>
                      </a:r>
                      <a:endParaRPr kumimoji="0" lang="tr-T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</a:t>
                      </a:r>
                      <a:endParaRPr lang="tr-TR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23.2</a:t>
                      </a:r>
                      <a:endParaRPr kumimoji="0" lang="tr-T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</a:t>
                      </a:r>
                      <a:endParaRPr kumimoji="0" lang="tr-T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8940387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1636395"/>
            <a:ext cx="649605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29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sz="4800" i="1" dirty="0">
                <a:latin typeface="Albertus Medium"/>
              </a:rPr>
              <a:t/>
            </a:r>
            <a:br>
              <a:rPr lang="en-US" sz="4800" i="1" dirty="0">
                <a:latin typeface="Albertus Medium"/>
              </a:rPr>
            </a:br>
            <a:r>
              <a:rPr lang="tr-TR" sz="4900" i="1" dirty="0" smtClean="0">
                <a:solidFill>
                  <a:schemeClr val="bg1"/>
                </a:solidFill>
                <a:latin typeface="Albertus Medium"/>
              </a:rPr>
              <a:t>Ürün Uygulamaları</a:t>
            </a:r>
            <a:endParaRPr lang="en-US" sz="4800" i="1" dirty="0">
              <a:solidFill>
                <a:schemeClr val="bg1"/>
              </a:solidFill>
              <a:latin typeface="Albertus Medium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31</a:t>
            </a:fld>
            <a:endParaRPr lang="en-US" sz="16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57200" y="1295400"/>
            <a:ext cx="4454525" cy="5029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0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965700"/>
            <a:ext cx="12192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0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4965700"/>
            <a:ext cx="12192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0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4965700"/>
            <a:ext cx="12192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0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6313" y="4965700"/>
            <a:ext cx="13716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renr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78513" y="49657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 descr="Saneri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4513" y="4965700"/>
            <a:ext cx="1447800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Group 9"/>
          <p:cNvGraphicFramePr>
            <a:graphicFrameLocks noGrp="1"/>
          </p:cNvGraphicFramePr>
          <p:nvPr>
            <p:ph idx="1"/>
            <p:extLst/>
          </p:nvPr>
        </p:nvGraphicFramePr>
        <p:xfrm>
          <a:off x="468313" y="1066800"/>
          <a:ext cx="8218488" cy="3901440"/>
        </p:xfrm>
        <a:graphic>
          <a:graphicData uri="http://schemas.openxmlformats.org/drawingml/2006/table">
            <a:tbl>
              <a:tblPr/>
              <a:tblGrid>
                <a:gridCol w="25001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58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258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719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562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165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1011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0657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54180"/>
                          </a:solidFill>
                          <a:effectLst/>
                          <a:latin typeface="Arial" charset="0"/>
                          <a:cs typeface="Arial" charset="0"/>
                        </a:rPr>
                        <a:t>Tipik Kirleticiler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54180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A"/>
                          </a:solidFill>
                          <a:effectLst/>
                          <a:latin typeface="Arial" charset="0"/>
                          <a:cs typeface="Arial" charset="0"/>
                        </a:rPr>
                        <a:t>Uygulama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339A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A"/>
                          </a:solidFill>
                          <a:effectLst/>
                          <a:latin typeface="Arial" charset="0"/>
                          <a:cs typeface="Arial" charset="0"/>
                        </a:rPr>
                        <a:t>Küf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339A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A"/>
                          </a:solidFill>
                          <a:effectLst/>
                          <a:latin typeface="Arial" charset="0"/>
                          <a:cs typeface="Arial" charset="0"/>
                        </a:rPr>
                        <a:t>Bakteri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339A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A"/>
                          </a:solidFill>
                          <a:effectLst/>
                          <a:latin typeface="Arial" charset="0"/>
                          <a:cs typeface="Arial" charset="0"/>
                        </a:rPr>
                        <a:t>Virüs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339A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A"/>
                          </a:solidFill>
                          <a:effectLst/>
                          <a:latin typeface="Arial" charset="0"/>
                          <a:cs typeface="Arial" charset="0"/>
                        </a:rPr>
                        <a:t>Koku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339A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A"/>
                          </a:solidFill>
                          <a:effectLst/>
                          <a:latin typeface="Arial" charset="0"/>
                          <a:cs typeface="Arial" charset="0"/>
                        </a:rPr>
                        <a:t>VOC</a:t>
                      </a:r>
                      <a:r>
                        <a:rPr kumimoji="0" 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A"/>
                          </a:solidFill>
                          <a:effectLst/>
                          <a:latin typeface="Arial" charset="0"/>
                          <a:cs typeface="Arial" charset="0"/>
                        </a:rPr>
                        <a:t>lar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339A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A"/>
                          </a:solidFill>
                          <a:effectLst/>
                          <a:latin typeface="Arial" charset="0"/>
                          <a:cs typeface="Arial" charset="0"/>
                        </a:rPr>
                        <a:t>Duman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339A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A"/>
                          </a:solidFill>
                          <a:effectLst/>
                          <a:latin typeface="Arial" charset="0"/>
                          <a:cs typeface="Arial" charset="0"/>
                        </a:rPr>
                        <a:t>Kimyasallar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339A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Evler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Okullar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Hastaneler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Huzurevleri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Gündüz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Bakım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Merkezleri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Ofis binaları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Gazinolar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Rest</a:t>
                      </a: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o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ran</a:t>
                      </a: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lar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O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tel</a:t>
                      </a: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ler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/Motel</a:t>
                      </a: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ler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Pedikür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</a:t>
                      </a: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Güzellik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Salon</a:t>
                      </a: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ları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Havaalanı terminalleri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Atık Su İşleme Tesisleri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Bot</a:t>
                      </a: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lar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Araçlar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Uçaklar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İtfaiye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0" marB="0" anchor="ctr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5088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sz="4800" i="1" dirty="0">
                <a:latin typeface="Albertus Medium"/>
              </a:rPr>
              <a:t/>
            </a:r>
            <a:br>
              <a:rPr lang="en-US" sz="4800" i="1" dirty="0">
                <a:latin typeface="Albertus Medium"/>
              </a:rPr>
            </a:br>
            <a:r>
              <a:rPr lang="tr-TR" sz="5300" i="1" dirty="0" smtClean="0">
                <a:solidFill>
                  <a:schemeClr val="bg1"/>
                </a:solidFill>
                <a:latin typeface="Albertus Medium"/>
              </a:rPr>
              <a:t>Ürünler</a:t>
            </a:r>
            <a:endParaRPr lang="en-US" sz="4800" i="1" dirty="0">
              <a:solidFill>
                <a:schemeClr val="bg1"/>
              </a:solidFill>
              <a:latin typeface="Albertus Medium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1282522"/>
            <a:ext cx="8153400" cy="40514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32</a:t>
            </a:fld>
            <a:endParaRPr lang="en-US" sz="16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57200" y="1295400"/>
            <a:ext cx="4454525" cy="5029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 descr="C:\Users\lsunshine\Desktop\Aerisa 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2299" y="1621410"/>
            <a:ext cx="2446519" cy="2209800"/>
          </a:xfrm>
          <a:prstGeom prst="rect">
            <a:avLst/>
          </a:prstGeom>
          <a:noFill/>
        </p:spPr>
      </p:pic>
      <p:pic>
        <p:nvPicPr>
          <p:cNvPr id="13" name="Picture 2" descr="C:\Users\lsunshine\Desktop\afs-mf-jb.png"/>
          <p:cNvPicPr>
            <a:picLocks noChangeAspect="1" noChangeArrowheads="1"/>
          </p:cNvPicPr>
          <p:nvPr/>
        </p:nvPicPr>
        <p:blipFill rotWithShape="1">
          <a:blip r:embed="rId3" cstate="print"/>
          <a:srcRect r="4408"/>
          <a:stretch/>
        </p:blipFill>
        <p:spPr bwMode="auto">
          <a:xfrm>
            <a:off x="210221" y="4014939"/>
            <a:ext cx="2797549" cy="2436479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5"/>
          <a:stretch/>
        </p:blipFill>
        <p:spPr>
          <a:xfrm>
            <a:off x="4488297" y="4171362"/>
            <a:ext cx="2283700" cy="185545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43167" y="1100786"/>
            <a:ext cx="3800833" cy="2937814"/>
            <a:chOff x="5343167" y="1100786"/>
            <a:chExt cx="3800833" cy="29378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65"/>
            <a:stretch/>
          </p:blipFill>
          <p:spPr>
            <a:xfrm>
              <a:off x="5343167" y="1100786"/>
              <a:ext cx="3800833" cy="293781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41" t="57025" r="56135" b="40744"/>
            <a:stretch/>
          </p:blipFill>
          <p:spPr>
            <a:xfrm>
              <a:off x="6291330" y="3022242"/>
              <a:ext cx="381000" cy="7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296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/>
          <a:lstStyle/>
          <a:p>
            <a:pPr eaLnBrk="1" hangingPunct="1"/>
            <a:r>
              <a:rPr lang="tr-TR" altLang="de-DE" sz="3200" smtClean="0"/>
              <a:t>Ticari seçim kılavuzu</a:t>
            </a:r>
            <a:endParaRPr lang="en-US" altLang="de-DE" sz="3200" smtClean="0"/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850582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922338"/>
            <a:ext cx="88963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32" y="2968626"/>
            <a:ext cx="83629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001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sz="4800" i="1" dirty="0">
                <a:latin typeface="Albertus Medium"/>
              </a:rPr>
              <a:t/>
            </a:r>
            <a:br>
              <a:rPr lang="en-US" sz="4800" i="1" dirty="0">
                <a:latin typeface="Albertus Medium"/>
              </a:rPr>
            </a:br>
            <a:r>
              <a:rPr lang="tr-TR" sz="4900" i="1" dirty="0" smtClean="0">
                <a:solidFill>
                  <a:schemeClr val="bg1"/>
                </a:solidFill>
                <a:latin typeface="Albertus Medium"/>
              </a:rPr>
              <a:t>Kanal içi Sistemler</a:t>
            </a:r>
            <a:endParaRPr lang="en-US" sz="4800" i="1" dirty="0">
              <a:solidFill>
                <a:schemeClr val="bg1"/>
              </a:solidFill>
              <a:latin typeface="Albertus Medium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1282522"/>
            <a:ext cx="8153400" cy="40514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34</a:t>
            </a:fld>
            <a:endParaRPr lang="en-US" sz="16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C:\Users\lsunshine\Desktop\Aerisa 1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6640" y="1524000"/>
            <a:ext cx="3560135" cy="3124200"/>
          </a:xfrm>
          <a:prstGeom prst="rect">
            <a:avLst/>
          </a:prstGeom>
          <a:noFill/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57200" y="1533525"/>
            <a:ext cx="4572000" cy="3787775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2400" dirty="0" err="1">
                <a:solidFill>
                  <a:srgbClr val="00339A"/>
                </a:solidFill>
              </a:rPr>
              <a:t>Aerisa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100/200 (1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üp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/2 t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üp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9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468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Ticari ve Sanayi uygulamaları için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–3,000/5,000 CFM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aralığı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9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468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D, 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 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uzunlukta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oniza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 t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üpleri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(model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 bağlı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9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468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Kanal içine veya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AHU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sistemine</a:t>
            </a:r>
            <a:r>
              <a:rPr kumimoji="0" lang="tr-TR" sz="2000" b="0" i="0" u="none" strike="noStrike" kern="1200" cap="none" spc="0" normalizeH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montaj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9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468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101/201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120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Volt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9A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640080" marR="0" lvl="1" indent="-2468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102/202 230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Volt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9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468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9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468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640080" marR="0" lvl="1" indent="-2468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0106076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sz="4800" i="1" dirty="0">
                <a:latin typeface="Albertus Medium"/>
              </a:rPr>
              <a:t/>
            </a:r>
            <a:br>
              <a:rPr lang="en-US" sz="4800" i="1" dirty="0">
                <a:latin typeface="Albertus Medium"/>
              </a:rPr>
            </a:br>
            <a:r>
              <a:rPr lang="tr-TR" sz="4900" i="1" dirty="0">
                <a:solidFill>
                  <a:schemeClr val="bg1"/>
                </a:solidFill>
                <a:latin typeface="Albertus Medium"/>
              </a:rPr>
              <a:t>Kanal içi Sistemler</a:t>
            </a:r>
            <a:endParaRPr lang="en-US" sz="4800" i="1" dirty="0">
              <a:solidFill>
                <a:schemeClr val="bg1"/>
              </a:solidFill>
              <a:latin typeface="Albertus Medium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35</a:t>
            </a:fld>
            <a:endParaRPr lang="en-US" sz="16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81000" y="1533525"/>
            <a:ext cx="4343400" cy="433387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339A"/>
                </a:solidFill>
              </a:rPr>
              <a:t>Aerisa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AFS-MF-JB</a:t>
            </a:r>
          </a:p>
          <a:p>
            <a:pPr marL="640080" lvl="1" indent="-24688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/>
            </a:pPr>
            <a:r>
              <a:rPr lang="tr-TR" sz="2000" dirty="0">
                <a:solidFill>
                  <a:srgbClr val="00339A"/>
                </a:solidFill>
              </a:rPr>
              <a:t>Ticari ve Sanayi uygulamaları </a:t>
            </a:r>
            <a:r>
              <a:rPr lang="tr-TR" sz="2000" dirty="0" smtClean="0">
                <a:solidFill>
                  <a:srgbClr val="00339A"/>
                </a:solidFill>
              </a:rPr>
              <a:t> için</a:t>
            </a:r>
          </a:p>
          <a:p>
            <a:pPr marL="640080" lvl="1" indent="-24688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Saç vidaları ile kanal yanağında açılan bir pencereye montaj </a:t>
            </a:r>
          </a:p>
          <a:p>
            <a:pPr marL="640080" marR="0" lvl="1" indent="-2468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Her</a:t>
            </a:r>
            <a:r>
              <a:rPr kumimoji="0" lang="tr-TR" sz="2000" b="0" i="0" u="none" strike="noStrike" kern="1200" cap="none" spc="0" normalizeH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tüp boyutuna her seviye voltaj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9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lvl="1" indent="-24688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Arka kısımda iyon jeneratörünü fana uyumlaştıran bir basınç farkı anahtarı bulunmaktadır.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9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C:\Users\lsunshine\Desktop\afs-mf-j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8316" y="1371601"/>
            <a:ext cx="4393284" cy="365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108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sz="4800" i="1" dirty="0">
                <a:latin typeface="Albertus Medium"/>
              </a:rPr>
              <a:t/>
            </a:r>
            <a:br>
              <a:rPr lang="en-US" sz="4800" i="1" dirty="0">
                <a:latin typeface="Albertus Medium"/>
              </a:rPr>
            </a:br>
            <a:r>
              <a:rPr lang="tr-TR" sz="4000" i="1" dirty="0" smtClean="0">
                <a:solidFill>
                  <a:schemeClr val="bg1"/>
                </a:solidFill>
                <a:latin typeface="Albertus Medium"/>
              </a:rPr>
              <a:t>Kanalda veya Hava Kontrol Ünitesinde</a:t>
            </a:r>
            <a:endParaRPr lang="en-US" sz="4000" i="1" dirty="0">
              <a:solidFill>
                <a:schemeClr val="bg1"/>
              </a:solidFill>
              <a:latin typeface="Albertus Medium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1282522"/>
            <a:ext cx="8153400" cy="40514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36</a:t>
            </a:fld>
            <a:endParaRPr lang="en-US" sz="16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57200" y="1219200"/>
            <a:ext cx="5181600" cy="4724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2800" dirty="0" err="1">
                <a:solidFill>
                  <a:srgbClr val="00339A"/>
                </a:solidFill>
              </a:rPr>
              <a:t>Aerwave</a:t>
            </a:r>
            <a:r>
              <a:rPr lang="en-US" sz="2800" dirty="0">
                <a:solidFill>
                  <a:srgbClr val="00339A"/>
                </a:solidFill>
              </a:rPr>
              <a:t> 5350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39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lvl="1" indent="-246888">
              <a:buClr>
                <a:schemeClr val="accent1"/>
              </a:buClr>
              <a:buSzPct val="85000"/>
              <a:buFont typeface="Arial" pitchFamily="34" charset="0"/>
              <a:buChar char="•"/>
              <a:defRPr/>
            </a:pPr>
            <a:r>
              <a:rPr lang="tr-TR" sz="2000" dirty="0">
                <a:solidFill>
                  <a:srgbClr val="00339A"/>
                </a:solidFill>
              </a:rPr>
              <a:t>Ticari ve Sanayi uygulamaları </a:t>
            </a:r>
            <a:r>
              <a:rPr lang="tr-TR" sz="2000" dirty="0" smtClean="0">
                <a:solidFill>
                  <a:srgbClr val="00339A"/>
                </a:solidFill>
              </a:rPr>
              <a:t>için-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8,000 CFM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azami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9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 adet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E 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9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5350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120 Volts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5 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kademeli iyonizasyon kontrol butonu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9A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Düşük Voltaj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BAS 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iletişim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9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2800" dirty="0" err="1">
                <a:solidFill>
                  <a:srgbClr val="00339A"/>
                </a:solidFill>
              </a:rPr>
              <a:t>Aerwave</a:t>
            </a:r>
            <a:r>
              <a:rPr lang="en-US" sz="2800" dirty="0">
                <a:solidFill>
                  <a:srgbClr val="00339A"/>
                </a:solidFill>
              </a:rPr>
              <a:t> 5550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9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lvl="1" indent="-246888">
              <a:buClr>
                <a:schemeClr val="accent1"/>
              </a:buClr>
              <a:buSzPct val="85000"/>
              <a:buFont typeface="Arial" pitchFamily="34" charset="0"/>
              <a:buChar char="•"/>
              <a:defRPr/>
            </a:pPr>
            <a:r>
              <a:rPr lang="tr-TR" sz="2000" dirty="0">
                <a:solidFill>
                  <a:srgbClr val="00339A"/>
                </a:solidFill>
              </a:rPr>
              <a:t>Ticari ve Sanayi uygulamaları için-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10,000 CFM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azami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9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lvl="1" indent="-246888">
              <a:buClr>
                <a:schemeClr val="accent1"/>
              </a:buClr>
              <a:buSzPct val="85000"/>
              <a:buFont typeface="Arial" pitchFamily="34" charset="0"/>
              <a:buChar char="•"/>
              <a:defRPr/>
            </a:pPr>
            <a:r>
              <a:rPr lang="tr-TR" sz="2000" dirty="0">
                <a:solidFill>
                  <a:srgbClr val="00339A"/>
                </a:solidFill>
              </a:rPr>
              <a:t>5 adet</a:t>
            </a:r>
            <a:r>
              <a:rPr lang="en-US" sz="2000" dirty="0">
                <a:solidFill>
                  <a:srgbClr val="00339A"/>
                </a:solidFill>
              </a:rPr>
              <a:t>(5) </a:t>
            </a:r>
            <a:r>
              <a:rPr lang="tr-TR" sz="2000" dirty="0" smtClean="0">
                <a:solidFill>
                  <a:srgbClr val="00339A"/>
                </a:solidFill>
              </a:rPr>
              <a:t>F</a:t>
            </a:r>
            <a:r>
              <a:rPr lang="en-US" sz="2000" dirty="0" smtClean="0">
                <a:solidFill>
                  <a:srgbClr val="00339A"/>
                </a:solidFill>
              </a:rPr>
              <a:t> </a:t>
            </a:r>
            <a:r>
              <a:rPr lang="tr-TR" sz="2000" dirty="0">
                <a:solidFill>
                  <a:srgbClr val="00339A"/>
                </a:solidFill>
              </a:rPr>
              <a:t>tüp</a:t>
            </a:r>
            <a:endParaRPr lang="en-US" sz="2000" dirty="0">
              <a:solidFill>
                <a:srgbClr val="00339A"/>
              </a:solidFill>
            </a:endParaRPr>
          </a:p>
          <a:p>
            <a:pPr marL="640080" lvl="1" indent="-246888">
              <a:buClr>
                <a:schemeClr val="accent1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339A"/>
                </a:solidFill>
              </a:rPr>
              <a:t>5350 </a:t>
            </a:r>
            <a:r>
              <a:rPr lang="en-US" sz="2000" dirty="0">
                <a:solidFill>
                  <a:srgbClr val="00339A"/>
                </a:solidFill>
                <a:sym typeface="Wingdings" pitchFamily="2" charset="2"/>
              </a:rPr>
              <a:t>120 Volts</a:t>
            </a:r>
          </a:p>
          <a:p>
            <a:pPr marL="640080" lvl="1" indent="-246888">
              <a:buClr>
                <a:schemeClr val="accent1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339A"/>
                </a:solidFill>
                <a:sym typeface="Wingdings" pitchFamily="2" charset="2"/>
              </a:rPr>
              <a:t>5 </a:t>
            </a:r>
            <a:r>
              <a:rPr lang="tr-TR" sz="2000" dirty="0">
                <a:solidFill>
                  <a:srgbClr val="00339A"/>
                </a:solidFill>
                <a:sym typeface="Wingdings" pitchFamily="2" charset="2"/>
              </a:rPr>
              <a:t>kademeli iyonizasyon kontrol butonu</a:t>
            </a:r>
            <a:endParaRPr lang="en-US" sz="2000" dirty="0">
              <a:solidFill>
                <a:srgbClr val="00339A"/>
              </a:solidFill>
              <a:sym typeface="Wingdings" pitchFamily="2" charset="2"/>
            </a:endParaRPr>
          </a:p>
          <a:p>
            <a:pPr marL="640080" lvl="1" indent="-246888">
              <a:buClr>
                <a:schemeClr val="accent1"/>
              </a:buClr>
              <a:buSzPct val="85000"/>
              <a:buFont typeface="Arial" pitchFamily="34" charset="0"/>
              <a:buChar char="•"/>
              <a:defRPr/>
            </a:pPr>
            <a:r>
              <a:rPr lang="tr-TR" sz="2000" dirty="0">
                <a:solidFill>
                  <a:srgbClr val="00339A"/>
                </a:solidFill>
                <a:sym typeface="Wingdings" pitchFamily="2" charset="2"/>
              </a:rPr>
              <a:t>Düşük Voltaj </a:t>
            </a:r>
            <a:r>
              <a:rPr lang="en-US" sz="2000" dirty="0">
                <a:solidFill>
                  <a:srgbClr val="00339A"/>
                </a:solidFill>
                <a:sym typeface="Wingdings" pitchFamily="2" charset="2"/>
              </a:rPr>
              <a:t>BAS </a:t>
            </a:r>
            <a:r>
              <a:rPr lang="tr-TR" sz="2000" dirty="0">
                <a:solidFill>
                  <a:srgbClr val="00339A"/>
                </a:solidFill>
                <a:sym typeface="Wingdings" pitchFamily="2" charset="2"/>
              </a:rPr>
              <a:t>iletişim</a:t>
            </a:r>
            <a:endParaRPr lang="en-US" sz="2000" dirty="0">
              <a:solidFill>
                <a:srgbClr val="00339A"/>
              </a:solidFill>
            </a:endParaRPr>
          </a:p>
        </p:txBody>
      </p:sp>
      <p:pic>
        <p:nvPicPr>
          <p:cNvPr id="14" name="Picture 2" descr="http://aerisa.com/images/main_products/AERISA_500E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928182" y="1244452"/>
            <a:ext cx="2530018" cy="210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 bright="-10000" contrast="-6000"/>
          </a:blip>
          <a:stretch>
            <a:fillRect/>
          </a:stretch>
        </p:blipFill>
        <p:spPr>
          <a:xfrm>
            <a:off x="5638800" y="3558073"/>
            <a:ext cx="3202084" cy="219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76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 err="1" smtClean="0">
                <a:solidFill>
                  <a:schemeClr val="bg1"/>
                </a:solidFill>
                <a:latin typeface="Albertus Medium" pitchFamily="34" charset="0"/>
              </a:rPr>
              <a:t>Aerisa</a:t>
            </a:r>
            <a:r>
              <a:rPr lang="en-US" sz="4800" i="1" dirty="0" smtClean="0">
                <a:solidFill>
                  <a:schemeClr val="bg1"/>
                </a:solidFill>
                <a:latin typeface="Albertus Medium" pitchFamily="34" charset="0"/>
              </a:rPr>
              <a:t> S</a:t>
            </a:r>
            <a:r>
              <a:rPr lang="tr-TR" sz="4800" i="1" dirty="0" smtClean="0">
                <a:solidFill>
                  <a:schemeClr val="bg1"/>
                </a:solidFill>
                <a:latin typeface="Albertus Medium" pitchFamily="34" charset="0"/>
              </a:rPr>
              <a:t>i</a:t>
            </a:r>
            <a:r>
              <a:rPr lang="en-US" sz="4800" i="1" dirty="0" smtClean="0">
                <a:solidFill>
                  <a:schemeClr val="bg1"/>
                </a:solidFill>
                <a:latin typeface="Albertus Medium" pitchFamily="34" charset="0"/>
              </a:rPr>
              <a:t>stem</a:t>
            </a:r>
            <a:r>
              <a:rPr lang="tr-TR" sz="4800" i="1" dirty="0" smtClean="0">
                <a:solidFill>
                  <a:schemeClr val="bg1"/>
                </a:solidFill>
                <a:latin typeface="Albertus Medium" pitchFamily="34" charset="0"/>
              </a:rPr>
              <a:t>i</a:t>
            </a:r>
            <a:endParaRPr lang="en-US" sz="48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23"/>
          <p:cNvSpPr txBox="1">
            <a:spLocks noChangeArrowheads="1"/>
          </p:cNvSpPr>
          <p:nvPr/>
        </p:nvSpPr>
        <p:spPr bwMode="auto">
          <a:xfrm>
            <a:off x="6058712" y="5715000"/>
            <a:ext cx="2971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+mj-lt"/>
              </a:rPr>
              <a:t>Ion generator rack mounted in </a:t>
            </a:r>
          </a:p>
          <a:p>
            <a:pPr algn="ctr"/>
            <a:r>
              <a:rPr lang="en-US" sz="1400" dirty="0">
                <a:solidFill>
                  <a:srgbClr val="0070C0"/>
                </a:solidFill>
                <a:latin typeface="+mj-lt"/>
              </a:rPr>
              <a:t>Supply Scrubber</a:t>
            </a:r>
          </a:p>
        </p:txBody>
      </p:sp>
      <p:pic>
        <p:nvPicPr>
          <p:cNvPr id="24" name="Picture 23" descr="PB236213.JPG"/>
          <p:cNvPicPr>
            <a:picLocks noChangeAspect="1"/>
          </p:cNvPicPr>
          <p:nvPr/>
        </p:nvPicPr>
        <p:blipFill>
          <a:blip r:embed="rId3" cstate="print"/>
          <a:srcRect l="10667"/>
          <a:stretch>
            <a:fillRect/>
          </a:stretch>
        </p:blipFill>
        <p:spPr>
          <a:xfrm>
            <a:off x="6120442" y="1295400"/>
            <a:ext cx="2910070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/>
          <p:cNvSpPr txBox="1"/>
          <p:nvPr/>
        </p:nvSpPr>
        <p:spPr>
          <a:xfrm>
            <a:off x="228600" y="1219200"/>
            <a:ext cx="5257800" cy="2209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Bipolar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İy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on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Üreteci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:</a:t>
            </a:r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tr-TR" dirty="0" smtClean="0">
                <a:solidFill>
                  <a:srgbClr val="00339A"/>
                </a:solidFill>
                <a:latin typeface="Calibri"/>
              </a:rPr>
              <a:t>Blok sistem yaklaşımı</a:t>
            </a:r>
            <a:endParaRPr lang="en-US" dirty="0">
              <a:solidFill>
                <a:srgbClr val="00339A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dirty="0" smtClean="0">
                <a:solidFill>
                  <a:srgbClr val="00339A"/>
                </a:solidFill>
                <a:latin typeface="Calibri"/>
              </a:rPr>
              <a:t>UL </a:t>
            </a:r>
            <a:r>
              <a:rPr lang="tr-TR" dirty="0" smtClean="0">
                <a:solidFill>
                  <a:srgbClr val="00339A"/>
                </a:solidFill>
                <a:latin typeface="Calibri"/>
              </a:rPr>
              <a:t>onaylı İyon üreteçleri</a:t>
            </a:r>
            <a:endParaRPr lang="en-US" dirty="0">
              <a:solidFill>
                <a:srgbClr val="00339A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tr-TR" dirty="0" smtClean="0">
                <a:solidFill>
                  <a:srgbClr val="00339A"/>
                </a:solidFill>
                <a:latin typeface="Calibri"/>
                <a:cs typeface="Arial" charset="0"/>
              </a:rPr>
              <a:t>Talebe göre kolay tasarım ve basit servis yaklaşımı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tr-TR" dirty="0" smtClean="0">
                <a:solidFill>
                  <a:srgbClr val="00339A"/>
                </a:solidFill>
                <a:latin typeface="Calibri"/>
                <a:cs typeface="Arial" charset="0"/>
              </a:rPr>
              <a:t>Doğrudan</a:t>
            </a:r>
            <a:r>
              <a:rPr lang="en-US" dirty="0" smtClean="0">
                <a:solidFill>
                  <a:srgbClr val="00339A"/>
                </a:solidFill>
                <a:latin typeface="Calibri"/>
                <a:cs typeface="Arial" charset="0"/>
              </a:rPr>
              <a:t>SCADA </a:t>
            </a:r>
            <a:r>
              <a:rPr lang="tr-TR" dirty="0" smtClean="0">
                <a:solidFill>
                  <a:srgbClr val="00339A"/>
                </a:solidFill>
                <a:latin typeface="Calibri"/>
                <a:cs typeface="Arial" charset="0"/>
              </a:rPr>
              <a:t> </a:t>
            </a:r>
            <a:r>
              <a:rPr lang="tr-TR" dirty="0">
                <a:solidFill>
                  <a:srgbClr val="00339A"/>
                </a:solidFill>
                <a:latin typeface="Calibri"/>
                <a:cs typeface="Arial" charset="0"/>
              </a:rPr>
              <a:t>entegrasyonu amaçlı düşük </a:t>
            </a:r>
            <a:r>
              <a:rPr lang="tr-TR" dirty="0" smtClean="0">
                <a:solidFill>
                  <a:srgbClr val="00339A"/>
                </a:solidFill>
                <a:latin typeface="Calibri"/>
                <a:cs typeface="Arial" charset="0"/>
              </a:rPr>
              <a:t>voltaj kuru kontak </a:t>
            </a:r>
            <a:r>
              <a:rPr lang="en-US" dirty="0" smtClean="0">
                <a:solidFill>
                  <a:srgbClr val="00339A"/>
                </a:solidFill>
                <a:latin typeface="Calibri"/>
                <a:cs typeface="Arial" charset="0"/>
              </a:rPr>
              <a:t>integration (</a:t>
            </a:r>
            <a:r>
              <a:rPr lang="tr-TR" dirty="0" smtClean="0">
                <a:solidFill>
                  <a:srgbClr val="00339A"/>
                </a:solidFill>
                <a:latin typeface="Calibri"/>
                <a:cs typeface="Arial" charset="0"/>
              </a:rPr>
              <a:t>veya</a:t>
            </a:r>
            <a:r>
              <a:rPr lang="en-US" dirty="0" smtClean="0">
                <a:solidFill>
                  <a:srgbClr val="00339A"/>
                </a:solidFill>
                <a:latin typeface="Calibri"/>
                <a:cs typeface="Arial" charset="0"/>
              </a:rPr>
              <a:t> </a:t>
            </a:r>
            <a:r>
              <a:rPr lang="en-US" dirty="0" err="1" smtClean="0">
                <a:solidFill>
                  <a:srgbClr val="00339A"/>
                </a:solidFill>
                <a:latin typeface="Calibri"/>
                <a:cs typeface="Arial" charset="0"/>
              </a:rPr>
              <a:t>Aerisa</a:t>
            </a:r>
            <a:r>
              <a:rPr lang="en-US" dirty="0" smtClean="0">
                <a:solidFill>
                  <a:srgbClr val="00339A"/>
                </a:solidFill>
                <a:latin typeface="Calibri"/>
                <a:cs typeface="Arial" charset="0"/>
              </a:rPr>
              <a:t> panel</a:t>
            </a:r>
            <a:r>
              <a:rPr lang="tr-TR" dirty="0" smtClean="0">
                <a:solidFill>
                  <a:srgbClr val="00339A"/>
                </a:solidFill>
                <a:latin typeface="Calibri"/>
                <a:cs typeface="Arial" charset="0"/>
              </a:rPr>
              <a:t>den</a:t>
            </a:r>
            <a:r>
              <a:rPr lang="en-US" dirty="0" smtClean="0">
                <a:solidFill>
                  <a:srgbClr val="00339A"/>
                </a:solidFill>
                <a:latin typeface="Calibri"/>
                <a:cs typeface="Arial" charset="0"/>
              </a:rPr>
              <a:t> </a:t>
            </a:r>
            <a:r>
              <a:rPr lang="en-US" dirty="0" err="1" smtClean="0">
                <a:solidFill>
                  <a:srgbClr val="00339A"/>
                </a:solidFill>
                <a:latin typeface="Calibri"/>
                <a:cs typeface="Arial" charset="0"/>
              </a:rPr>
              <a:t>Eternet</a:t>
            </a:r>
            <a:r>
              <a:rPr lang="tr-TR" dirty="0" smtClean="0">
                <a:solidFill>
                  <a:srgbClr val="00339A"/>
                </a:solidFill>
                <a:latin typeface="Calibri"/>
                <a:cs typeface="Arial" charset="0"/>
              </a:rPr>
              <a:t> bağlantısı</a:t>
            </a:r>
            <a:r>
              <a:rPr lang="en-US" dirty="0" smtClean="0">
                <a:solidFill>
                  <a:srgbClr val="00339A"/>
                </a:solidFill>
                <a:latin typeface="Calibri"/>
                <a:cs typeface="Arial" charset="0"/>
              </a:rPr>
              <a:t>)</a:t>
            </a:r>
            <a:endParaRPr lang="en-US" dirty="0">
              <a:solidFill>
                <a:srgbClr val="00339A"/>
              </a:solidFill>
              <a:latin typeface="+mj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3009088" y="3466707"/>
            <a:ext cx="2913320" cy="2184990"/>
            <a:chOff x="3048000" y="3466707"/>
            <a:chExt cx="2913320" cy="21849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3466707"/>
              <a:ext cx="2913320" cy="218499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3" t="12224" r="19191" b="85265"/>
            <a:stretch/>
          </p:blipFill>
          <p:spPr>
            <a:xfrm rot="5633586">
              <a:off x="4861070" y="3845745"/>
              <a:ext cx="381000" cy="179832"/>
            </a:xfrm>
            <a:prstGeom prst="rect">
              <a:avLst/>
            </a:prstGeom>
          </p:spPr>
        </p:pic>
      </p:grp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-1295397" y="3736907"/>
            <a:ext cx="6404614" cy="3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123394" y="3466708"/>
            <a:ext cx="2619806" cy="2184990"/>
            <a:chOff x="10681" y="10706"/>
            <a:chExt cx="699" cy="524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0681" y="10706"/>
              <a:ext cx="699" cy="525"/>
              <a:chOff x="10681" y="10706"/>
              <a:chExt cx="699" cy="524"/>
            </a:xfrm>
          </p:grpSpPr>
          <p:pic>
            <p:nvPicPr>
              <p:cNvPr id="2055" name="Picture 7" descr="IMG_046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81" y="10706"/>
                <a:ext cx="699" cy="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054" name="Picture 6" descr="IMG_0464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75" y="10927"/>
                <a:ext cx="102" cy="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053" name="Picture 5" descr="IMG_046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13" y="10898"/>
                <a:ext cx="46" cy="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 rot="10800000">
              <a:off x="10814" y="11117"/>
              <a:ext cx="61" cy="81"/>
            </a:xfrm>
            <a:prstGeom prst="downArrow">
              <a:avLst>
                <a:gd name="adj1" fmla="val 55139"/>
                <a:gd name="adj2" fmla="val 43980"/>
              </a:avLst>
            </a:prstGeom>
            <a:solidFill>
              <a:srgbClr val="FF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eaVert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AutoShape 2"/>
            <p:cNvSpPr>
              <a:spLocks noChangeArrowheads="1"/>
            </p:cNvSpPr>
            <p:nvPr/>
          </p:nvSpPr>
          <p:spPr bwMode="auto">
            <a:xfrm>
              <a:off x="10814" y="10781"/>
              <a:ext cx="61" cy="82"/>
            </a:xfrm>
            <a:prstGeom prst="downArrow">
              <a:avLst>
                <a:gd name="adj1" fmla="val 55139"/>
                <a:gd name="adj2" fmla="val 44522"/>
              </a:avLst>
            </a:prstGeom>
            <a:solidFill>
              <a:srgbClr val="FF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eaVert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4622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tr-TR" sz="3200" i="1" dirty="0" smtClean="0">
                <a:solidFill>
                  <a:schemeClr val="bg1"/>
                </a:solidFill>
                <a:latin typeface="Albertus Medium" pitchFamily="34" charset="0"/>
              </a:rPr>
              <a:t>Geçmişten gelen Koku Kontrol Seçenekleri</a:t>
            </a:r>
            <a:endParaRPr lang="en-US" sz="32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7700" y="1181100"/>
            <a:ext cx="7848600" cy="2095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1200"/>
              </a:spcBef>
            </a:pP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Geleneksel Arındırma Yöntemleri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:</a:t>
            </a:r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tr-TR" sz="2000" dirty="0" smtClean="0">
                <a:solidFill>
                  <a:srgbClr val="00339A"/>
                </a:solidFill>
                <a:latin typeface="Calibri"/>
                <a:cs typeface="Arial" charset="0"/>
              </a:rPr>
              <a:t>Sonda</a:t>
            </a:r>
            <a:r>
              <a:rPr lang="en-US" sz="2000" dirty="0" smtClean="0">
                <a:solidFill>
                  <a:srgbClr val="00339A"/>
                </a:solidFill>
                <a:latin typeface="Calibri"/>
                <a:cs typeface="Arial" charset="0"/>
              </a:rPr>
              <a:t> </a:t>
            </a:r>
            <a:r>
              <a:rPr lang="tr-TR" sz="2000" dirty="0" smtClean="0">
                <a:solidFill>
                  <a:srgbClr val="00339A"/>
                </a:solidFill>
                <a:latin typeface="Calibri"/>
                <a:cs typeface="Arial" charset="0"/>
              </a:rPr>
              <a:t>veya</a:t>
            </a:r>
            <a:r>
              <a:rPr lang="en-US" sz="2000" dirty="0" smtClean="0">
                <a:solidFill>
                  <a:srgbClr val="00339A"/>
                </a:solidFill>
                <a:latin typeface="Calibri"/>
                <a:cs typeface="Arial" charset="0"/>
              </a:rPr>
              <a:t> “</a:t>
            </a:r>
            <a:r>
              <a:rPr lang="tr-TR" sz="2000" dirty="0" smtClean="0">
                <a:solidFill>
                  <a:srgbClr val="00339A"/>
                </a:solidFill>
                <a:latin typeface="Calibri"/>
                <a:cs typeface="Arial" charset="0"/>
              </a:rPr>
              <a:t>boru ucu</a:t>
            </a:r>
            <a:r>
              <a:rPr lang="en-US" sz="2000" dirty="0" smtClean="0">
                <a:solidFill>
                  <a:srgbClr val="00339A"/>
                </a:solidFill>
                <a:latin typeface="Calibri"/>
                <a:cs typeface="Arial" charset="0"/>
              </a:rPr>
              <a:t>” </a:t>
            </a:r>
            <a:r>
              <a:rPr lang="tr-TR" sz="2000" dirty="0" smtClean="0">
                <a:solidFill>
                  <a:srgbClr val="00339A"/>
                </a:solidFill>
                <a:latin typeface="Calibri"/>
                <a:cs typeface="Arial" charset="0"/>
              </a:rPr>
              <a:t>egsozlu </a:t>
            </a:r>
            <a:r>
              <a:rPr lang="tr-TR" sz="2000" i="1" dirty="0" smtClean="0">
                <a:solidFill>
                  <a:srgbClr val="00339A"/>
                </a:solidFill>
                <a:latin typeface="Calibri"/>
                <a:cs typeface="Arial" charset="0"/>
              </a:rPr>
              <a:t>arındırıcı </a:t>
            </a:r>
            <a:r>
              <a:rPr lang="tr-TR" sz="2000" dirty="0" smtClean="0">
                <a:solidFill>
                  <a:srgbClr val="00339A"/>
                </a:solidFill>
                <a:latin typeface="Calibri"/>
                <a:cs typeface="Arial" charset="0"/>
              </a:rPr>
              <a:t>binadaki kontamine havayı çeker ve işlemler</a:t>
            </a:r>
            <a:endParaRPr lang="en-US" sz="2000" dirty="0">
              <a:solidFill>
                <a:srgbClr val="00339A"/>
              </a:solidFill>
              <a:latin typeface="Calibri"/>
              <a:cs typeface="Arial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tr-TR" sz="2000" dirty="0" smtClean="0">
                <a:solidFill>
                  <a:srgbClr val="00339A"/>
                </a:solidFill>
                <a:latin typeface="Calibri"/>
                <a:cs typeface="Arial" charset="0"/>
              </a:rPr>
              <a:t>Havalandırma iç mekanda inceltme etkisi sağlar</a:t>
            </a:r>
            <a:endParaRPr lang="en-US" sz="2000" dirty="0">
              <a:solidFill>
                <a:srgbClr val="00339A"/>
              </a:solidFill>
              <a:latin typeface="Calibri"/>
              <a:cs typeface="Arial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tr-TR" sz="2000" dirty="0" smtClean="0">
                <a:solidFill>
                  <a:srgbClr val="00339A"/>
                </a:solidFill>
                <a:latin typeface="Calibri"/>
                <a:cs typeface="Arial" charset="0"/>
              </a:rPr>
              <a:t>Mekandan </a:t>
            </a:r>
            <a:r>
              <a:rPr lang="en-US" sz="2000" dirty="0" smtClean="0">
                <a:solidFill>
                  <a:srgbClr val="00339A"/>
                </a:solidFill>
                <a:latin typeface="Calibri"/>
                <a:cs typeface="Arial" charset="0"/>
              </a:rPr>
              <a:t>H</a:t>
            </a:r>
            <a:r>
              <a:rPr lang="en-US" sz="2000" baseline="-25000" dirty="0" smtClean="0">
                <a:solidFill>
                  <a:srgbClr val="00339A"/>
                </a:solidFill>
                <a:latin typeface="Calibri"/>
                <a:cs typeface="Arial" charset="0"/>
              </a:rPr>
              <a:t>2</a:t>
            </a:r>
            <a:r>
              <a:rPr lang="en-US" sz="2000" dirty="0" smtClean="0">
                <a:solidFill>
                  <a:srgbClr val="00339A"/>
                </a:solidFill>
                <a:latin typeface="Calibri"/>
                <a:cs typeface="Arial" charset="0"/>
              </a:rPr>
              <a:t>S </a:t>
            </a:r>
            <a:r>
              <a:rPr lang="tr-TR" sz="2000" dirty="0" smtClean="0">
                <a:solidFill>
                  <a:srgbClr val="00339A"/>
                </a:solidFill>
                <a:latin typeface="Calibri"/>
                <a:cs typeface="Arial" charset="0"/>
              </a:rPr>
              <a:t>çekimi kontaminasyonu ve korozyonu arttırır</a:t>
            </a:r>
            <a:endParaRPr lang="en-US" sz="2000" dirty="0">
              <a:solidFill>
                <a:srgbClr val="00339A"/>
              </a:solidFill>
              <a:latin typeface="Calibri"/>
              <a:cs typeface="Arial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tr-TR" sz="2000" dirty="0" smtClean="0">
                <a:solidFill>
                  <a:srgbClr val="00339A"/>
                </a:solidFill>
                <a:latin typeface="Calibri"/>
                <a:cs typeface="Arial" charset="0"/>
              </a:rPr>
              <a:t>İç mekan ve kaçak hava – işlemlenmez</a:t>
            </a:r>
            <a:endParaRPr lang="en-US" sz="2000" dirty="0">
              <a:solidFill>
                <a:srgbClr val="00339A"/>
              </a:solidFill>
              <a:latin typeface="+mj-l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71550" y="3429000"/>
            <a:ext cx="6953250" cy="2209800"/>
            <a:chOff x="857250" y="3104256"/>
            <a:chExt cx="6953250" cy="2209801"/>
          </a:xfrm>
        </p:grpSpPr>
        <p:sp>
          <p:nvSpPr>
            <p:cNvPr id="10" name="Cube 9"/>
            <p:cNvSpPr/>
            <p:nvPr/>
          </p:nvSpPr>
          <p:spPr>
            <a:xfrm>
              <a:off x="857250" y="4750142"/>
              <a:ext cx="3124200" cy="563915"/>
            </a:xfrm>
            <a:prstGeom prst="cube">
              <a:avLst/>
            </a:prstGeom>
            <a:gradFill>
              <a:gsLst>
                <a:gs pos="0">
                  <a:srgbClr val="CBCBCB"/>
                </a:gs>
                <a:gs pos="13000">
                  <a:srgbClr val="5F5F5F"/>
                </a:gs>
                <a:gs pos="21001">
                  <a:srgbClr val="5F5F5F"/>
                </a:gs>
                <a:gs pos="63000">
                  <a:srgbClr val="FFFFFF"/>
                </a:gs>
                <a:gs pos="67000">
                  <a:srgbClr val="B2B2B2"/>
                </a:gs>
                <a:gs pos="69000">
                  <a:srgbClr val="292929"/>
                </a:gs>
                <a:gs pos="82001">
                  <a:srgbClr val="777777"/>
                </a:gs>
                <a:gs pos="100000">
                  <a:srgbClr val="EAEAEA"/>
                </a:gs>
              </a:gsLst>
              <a:lin ang="16200000" scaled="0"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2100" y="3104256"/>
              <a:ext cx="1390650" cy="1854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Cube 12"/>
            <p:cNvSpPr/>
            <p:nvPr/>
          </p:nvSpPr>
          <p:spPr>
            <a:xfrm>
              <a:off x="1543050" y="3226142"/>
              <a:ext cx="2743200" cy="1694069"/>
            </a:xfrm>
            <a:prstGeom prst="cub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Bent-Up Arrow 14"/>
            <p:cNvSpPr/>
            <p:nvPr/>
          </p:nvSpPr>
          <p:spPr>
            <a:xfrm>
              <a:off x="6896100" y="3104257"/>
              <a:ext cx="914400" cy="529498"/>
            </a:xfrm>
            <a:prstGeom prst="bentUpArrow">
              <a:avLst>
                <a:gd name="adj1" fmla="val 50000"/>
                <a:gd name="adj2" fmla="val 39193"/>
                <a:gd name="adj3" fmla="val 23819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tr-TR" sz="1400" dirty="0" smtClean="0">
                  <a:solidFill>
                    <a:srgbClr val="000000"/>
                  </a:solidFill>
                  <a:latin typeface="+mj-lt"/>
                </a:rPr>
                <a:t>Egsoz hava</a:t>
              </a:r>
              <a:endParaRPr lang="en-US" sz="14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133850" y="4216742"/>
              <a:ext cx="1543050" cy="520545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tr-TR" sz="1400" dirty="0" smtClean="0">
                  <a:solidFill>
                    <a:srgbClr val="000000"/>
                  </a:solidFill>
                  <a:latin typeface="+mj-lt"/>
                </a:rPr>
                <a:t>İç mekan havası</a:t>
              </a:r>
              <a:endParaRPr lang="en-US" sz="14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83439" y="4922508"/>
              <a:ext cx="45720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+mj-lt"/>
                </a:rPr>
                <a:t>H</a:t>
              </a:r>
              <a:r>
                <a:rPr lang="en-US" sz="1400" baseline="-25000" dirty="0">
                  <a:solidFill>
                    <a:srgbClr val="000000"/>
                  </a:solidFill>
                  <a:latin typeface="+mj-lt"/>
                </a:rPr>
                <a:t>2</a:t>
              </a:r>
              <a:r>
                <a:rPr lang="en-US" sz="1400" dirty="0">
                  <a:solidFill>
                    <a:srgbClr val="000000"/>
                  </a:solidFill>
                  <a:latin typeface="+mj-lt"/>
                </a:rPr>
                <a:t>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15850" y="4493987"/>
              <a:ext cx="45720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+mj-lt"/>
                </a:rPr>
                <a:t>H</a:t>
              </a:r>
              <a:r>
                <a:rPr lang="en-US" sz="1400" baseline="-25000" dirty="0">
                  <a:solidFill>
                    <a:srgbClr val="000000"/>
                  </a:solidFill>
                  <a:latin typeface="+mj-lt"/>
                </a:rPr>
                <a:t>2</a:t>
              </a:r>
              <a:r>
                <a:rPr lang="en-US" sz="1400" dirty="0">
                  <a:solidFill>
                    <a:srgbClr val="000000"/>
                  </a:solidFill>
                  <a:latin typeface="+mj-lt"/>
                </a:rPr>
                <a:t>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48261" y="4931031"/>
              <a:ext cx="45720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+mj-lt"/>
                </a:rPr>
                <a:t>H</a:t>
              </a:r>
              <a:r>
                <a:rPr lang="en-US" sz="1400" baseline="-25000" dirty="0">
                  <a:solidFill>
                    <a:srgbClr val="000000"/>
                  </a:solidFill>
                  <a:latin typeface="+mj-lt"/>
                </a:rPr>
                <a:t>2</a:t>
              </a:r>
              <a:r>
                <a:rPr lang="en-US" sz="1400" dirty="0">
                  <a:solidFill>
                    <a:srgbClr val="000000"/>
                  </a:solidFill>
                  <a:latin typeface="+mj-lt"/>
                </a:rPr>
                <a:t>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495911" y="4628100"/>
              <a:ext cx="45720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+mj-lt"/>
                </a:rPr>
                <a:t>H</a:t>
              </a:r>
              <a:r>
                <a:rPr lang="en-US" sz="1400" baseline="-25000" dirty="0">
                  <a:solidFill>
                    <a:srgbClr val="000000"/>
                  </a:solidFill>
                  <a:latin typeface="+mj-lt"/>
                </a:rPr>
                <a:t>2</a:t>
              </a:r>
              <a:r>
                <a:rPr lang="en-US" sz="1400" dirty="0">
                  <a:solidFill>
                    <a:srgbClr val="000000"/>
                  </a:solidFill>
                  <a:latin typeface="+mj-lt"/>
                </a:rPr>
                <a:t>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67049" y="4369143"/>
              <a:ext cx="45720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+mj-lt"/>
                </a:rPr>
                <a:t>H</a:t>
              </a:r>
              <a:r>
                <a:rPr lang="en-US" sz="1400" baseline="-25000" dirty="0">
                  <a:solidFill>
                    <a:srgbClr val="000000"/>
                  </a:solidFill>
                  <a:latin typeface="+mj-lt"/>
                </a:rPr>
                <a:t>2</a:t>
              </a:r>
              <a:r>
                <a:rPr lang="en-US" sz="1400" dirty="0">
                  <a:solidFill>
                    <a:srgbClr val="000000"/>
                  </a:solidFill>
                  <a:latin typeface="+mj-lt"/>
                </a:rPr>
                <a:t>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956922" y="3988143"/>
              <a:ext cx="45720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+mj-lt"/>
                </a:rPr>
                <a:t>H</a:t>
              </a:r>
              <a:r>
                <a:rPr lang="en-US" sz="1400" baseline="-25000" dirty="0">
                  <a:solidFill>
                    <a:srgbClr val="000000"/>
                  </a:solidFill>
                  <a:latin typeface="+mj-lt"/>
                </a:rPr>
                <a:t>2</a:t>
              </a:r>
              <a:r>
                <a:rPr lang="en-US" sz="1400" dirty="0">
                  <a:solidFill>
                    <a:srgbClr val="000000"/>
                  </a:solidFill>
                  <a:latin typeface="+mj-lt"/>
                </a:rPr>
                <a:t>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19374" y="4286676"/>
              <a:ext cx="45720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+mj-lt"/>
                </a:rPr>
                <a:t>H</a:t>
              </a:r>
              <a:r>
                <a:rPr lang="en-US" sz="1400" baseline="-25000" dirty="0">
                  <a:solidFill>
                    <a:srgbClr val="000000"/>
                  </a:solidFill>
                  <a:latin typeface="+mj-lt"/>
                </a:rPr>
                <a:t>2</a:t>
              </a:r>
              <a:r>
                <a:rPr lang="en-US" sz="1400" dirty="0">
                  <a:solidFill>
                    <a:srgbClr val="000000"/>
                  </a:solidFill>
                  <a:latin typeface="+mj-lt"/>
                </a:rPr>
                <a:t>S</a:t>
              </a:r>
            </a:p>
          </p:txBody>
        </p:sp>
      </p:grp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73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 err="1" smtClean="0">
                <a:solidFill>
                  <a:schemeClr val="bg1"/>
                </a:solidFill>
                <a:latin typeface="Albertus Medium" pitchFamily="34" charset="0"/>
              </a:rPr>
              <a:t>Aerisa</a:t>
            </a:r>
            <a:r>
              <a:rPr lang="en-US" sz="4800" i="1" dirty="0" smtClean="0">
                <a:solidFill>
                  <a:schemeClr val="bg1"/>
                </a:solidFill>
                <a:latin typeface="Albertus Medium" pitchFamily="34" charset="0"/>
              </a:rPr>
              <a:t> </a:t>
            </a:r>
            <a:r>
              <a:rPr lang="tr-TR" sz="4800" i="1" dirty="0" smtClean="0">
                <a:solidFill>
                  <a:schemeClr val="bg1"/>
                </a:solidFill>
                <a:latin typeface="Albertus Medium" pitchFamily="34" charset="0"/>
              </a:rPr>
              <a:t>Üstün Yaklaşımı</a:t>
            </a:r>
            <a:endParaRPr lang="en-US" sz="48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000" y="1123949"/>
            <a:ext cx="2667000" cy="10096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 err="1">
                <a:solidFill>
                  <a:srgbClr val="00339A"/>
                </a:solidFill>
                <a:latin typeface="+mj-lt"/>
              </a:rPr>
              <a:t>Aerisa</a:t>
            </a:r>
            <a:r>
              <a:rPr lang="en-US" sz="20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rgbClr val="00339A"/>
                </a:solidFill>
                <a:latin typeface="+mj-lt"/>
              </a:rPr>
              <a:t>s</a:t>
            </a:r>
            <a:r>
              <a:rPr lang="tr-TR" sz="2000" b="1" dirty="0" smtClean="0">
                <a:solidFill>
                  <a:srgbClr val="00339A"/>
                </a:solidFill>
                <a:latin typeface="+mj-lt"/>
              </a:rPr>
              <a:t>i</a:t>
            </a:r>
            <a:r>
              <a:rPr lang="en-US" sz="2000" b="1" dirty="0" smtClean="0">
                <a:solidFill>
                  <a:srgbClr val="00339A"/>
                </a:solidFill>
                <a:latin typeface="+mj-lt"/>
              </a:rPr>
              <a:t>stem</a:t>
            </a:r>
            <a:r>
              <a:rPr lang="tr-TR" sz="2000" b="1" dirty="0" smtClean="0">
                <a:solidFill>
                  <a:srgbClr val="00339A"/>
                </a:solidFill>
                <a:latin typeface="+mj-lt"/>
              </a:rPr>
              <a:t>leri</a:t>
            </a:r>
            <a:endParaRPr lang="en-US" sz="2000" b="1" dirty="0">
              <a:solidFill>
                <a:srgbClr val="00339A"/>
              </a:solidFill>
              <a:latin typeface="+mj-lt"/>
            </a:endParaRPr>
          </a:p>
          <a:p>
            <a:r>
              <a:rPr lang="tr-TR" sz="2000" i="1" u="sng" dirty="0" smtClean="0">
                <a:solidFill>
                  <a:srgbClr val="00339A"/>
                </a:solidFill>
                <a:latin typeface="+mj-lt"/>
              </a:rPr>
              <a:t>Tüm</a:t>
            </a:r>
            <a:r>
              <a:rPr lang="en-US" sz="2000" dirty="0" smtClean="0">
                <a:solidFill>
                  <a:srgbClr val="00339A"/>
                </a:solidFill>
                <a:latin typeface="+mj-lt"/>
              </a:rPr>
              <a:t> </a:t>
            </a:r>
            <a:r>
              <a:rPr lang="tr-TR" sz="2000" dirty="0" smtClean="0">
                <a:solidFill>
                  <a:srgbClr val="00339A"/>
                </a:solidFill>
                <a:latin typeface="+mj-lt"/>
              </a:rPr>
              <a:t>tesisi işlemleme</a:t>
            </a:r>
            <a:r>
              <a:rPr lang="en-US" sz="2000" dirty="0" smtClean="0">
                <a:solidFill>
                  <a:srgbClr val="00339A"/>
                </a:solidFill>
                <a:latin typeface="+mj-lt"/>
              </a:rPr>
              <a:t>:</a:t>
            </a:r>
            <a:endParaRPr lang="en-US" sz="2000" dirty="0">
              <a:solidFill>
                <a:srgbClr val="00339A"/>
              </a:solidFill>
              <a:latin typeface="+mj-lt"/>
            </a:endParaRPr>
          </a:p>
        </p:txBody>
      </p:sp>
      <p:pic>
        <p:nvPicPr>
          <p:cNvPr id="6" name="Content Placeholder 5" descr="how-it-work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438401"/>
            <a:ext cx="8229600" cy="3404919"/>
          </a:xfrm>
          <a:prstGeom prst="rect">
            <a:avLst/>
          </a:prstGeom>
          <a:ln w="31750">
            <a:noFill/>
            <a:bevel/>
          </a:ln>
        </p:spPr>
      </p:pic>
      <p:pic>
        <p:nvPicPr>
          <p:cNvPr id="15" name="Content Placeholder 5" descr="how-it-work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600200" y="2666735"/>
            <a:ext cx="1447800" cy="457200"/>
          </a:xfrm>
          <a:prstGeom prst="rect">
            <a:avLst/>
          </a:prstGeom>
          <a:ln w="31750">
            <a:noFill/>
            <a:bevel/>
          </a:ln>
        </p:spPr>
      </p:pic>
      <p:pic>
        <p:nvPicPr>
          <p:cNvPr id="11" name="Content Placeholder 5" descr="how-it-works.png"/>
          <p:cNvPicPr>
            <a:picLocks noChangeAspect="1"/>
          </p:cNvPicPr>
          <p:nvPr/>
        </p:nvPicPr>
        <p:blipFill>
          <a:blip r:embed="rId3" cstate="print"/>
          <a:srcRect l="35185" t="84334" r="30556" b="4476"/>
          <a:stretch>
            <a:fillRect/>
          </a:stretch>
        </p:blipFill>
        <p:spPr>
          <a:xfrm>
            <a:off x="5426867" y="5312299"/>
            <a:ext cx="2819400" cy="381000"/>
          </a:xfrm>
          <a:prstGeom prst="rect">
            <a:avLst/>
          </a:prstGeom>
          <a:ln w="31750">
            <a:noFill/>
            <a:bevel/>
          </a:ln>
        </p:spPr>
      </p:pic>
      <p:pic>
        <p:nvPicPr>
          <p:cNvPr id="12" name="Content Placeholder 5" descr="how-it-works.png"/>
          <p:cNvPicPr>
            <a:picLocks noChangeAspect="1"/>
          </p:cNvPicPr>
          <p:nvPr/>
        </p:nvPicPr>
        <p:blipFill>
          <a:blip r:embed="rId3" cstate="print"/>
          <a:srcRect l="35185" t="84334" r="30556" b="4476"/>
          <a:stretch>
            <a:fillRect/>
          </a:stretch>
        </p:blipFill>
        <p:spPr>
          <a:xfrm>
            <a:off x="1092991" y="5312299"/>
            <a:ext cx="2819400" cy="381000"/>
          </a:xfrm>
          <a:prstGeom prst="rect">
            <a:avLst/>
          </a:prstGeom>
          <a:ln w="31750">
            <a:noFill/>
            <a:bevel/>
          </a:ln>
        </p:spPr>
      </p:pic>
      <p:sp>
        <p:nvSpPr>
          <p:cNvPr id="10" name="TextBox 9"/>
          <p:cNvSpPr txBox="1"/>
          <p:nvPr/>
        </p:nvSpPr>
        <p:spPr>
          <a:xfrm>
            <a:off x="990600" y="5386119"/>
            <a:ext cx="2667000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1500" b="1" dirty="0" smtClean="0">
                <a:solidFill>
                  <a:srgbClr val="595959"/>
                </a:solidFill>
                <a:latin typeface="+mj-lt"/>
              </a:rPr>
              <a:t>Tesise iyonize hava besleme</a:t>
            </a:r>
            <a:endParaRPr lang="en-US" sz="1500" b="1" dirty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9799" y="5386119"/>
            <a:ext cx="2555085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1500" b="1" dirty="0" smtClean="0">
                <a:solidFill>
                  <a:srgbClr val="595959"/>
                </a:solidFill>
                <a:latin typeface="+mj-lt"/>
              </a:rPr>
              <a:t>Egzoslanan arındırılmış Hava</a:t>
            </a:r>
            <a:endParaRPr lang="en-US" sz="1500" b="1" dirty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97823" y="2611966"/>
            <a:ext cx="16025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12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Besleme</a:t>
            </a:r>
            <a:endParaRPr lang="en-US" sz="1200" b="1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b="1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AerSupply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AHU</a:t>
            </a:r>
            <a:r>
              <a:rPr lang="tr-TR" sz="12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’de</a:t>
            </a:r>
            <a:endParaRPr lang="en-US" sz="1200" b="1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Content Placeholder 5" descr="how-it-work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311900" y="2665143"/>
            <a:ext cx="1447800" cy="457200"/>
          </a:xfrm>
          <a:prstGeom prst="rect">
            <a:avLst/>
          </a:prstGeom>
          <a:ln w="31750">
            <a:noFill/>
            <a:bevel/>
          </a:ln>
        </p:spPr>
      </p:pic>
      <p:pic>
        <p:nvPicPr>
          <p:cNvPr id="17" name="Content Placeholder 5" descr="how-it-works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673475" y="2665143"/>
            <a:ext cx="1828800" cy="457200"/>
          </a:xfrm>
          <a:prstGeom prst="rect">
            <a:avLst/>
          </a:prstGeom>
          <a:ln w="31750">
            <a:noFill/>
            <a:bevel/>
          </a:ln>
        </p:spPr>
      </p:pic>
      <p:sp>
        <p:nvSpPr>
          <p:cNvPr id="18" name="TextBox 17"/>
          <p:cNvSpPr txBox="1"/>
          <p:nvPr/>
        </p:nvSpPr>
        <p:spPr>
          <a:xfrm>
            <a:off x="3837708" y="2642921"/>
            <a:ext cx="202969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12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İç mekan ortamı</a:t>
            </a:r>
            <a:endParaRPr lang="en-US" sz="1200" b="1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b="1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AerFlow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12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İyon dağılımı</a:t>
            </a:r>
            <a:endParaRPr lang="en-US" sz="1200" b="1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77000" y="2642920"/>
            <a:ext cx="1600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12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Egzos</a:t>
            </a:r>
            <a:endParaRPr lang="en-US" sz="1200" b="1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b="1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AerExhaust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AHU</a:t>
            </a:r>
            <a:r>
              <a:rPr lang="tr-TR" sz="12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’de</a:t>
            </a:r>
            <a:endParaRPr lang="en-US" sz="1200" i="1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4" name="Content Placeholder 5" descr="how-it-works.pn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88181" y="4683651"/>
            <a:ext cx="914400" cy="265176"/>
          </a:xfrm>
          <a:prstGeom prst="rect">
            <a:avLst/>
          </a:prstGeom>
          <a:ln w="31750">
            <a:noFill/>
            <a:bevel/>
          </a:ln>
        </p:spPr>
      </p:pic>
      <p:sp>
        <p:nvSpPr>
          <p:cNvPr id="27" name="TextBox 26"/>
          <p:cNvSpPr txBox="1"/>
          <p:nvPr/>
        </p:nvSpPr>
        <p:spPr>
          <a:xfrm>
            <a:off x="685800" y="4678889"/>
            <a:ext cx="990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11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Harici Hava</a:t>
            </a:r>
            <a:endParaRPr lang="en-US" sz="1050" b="1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Content Placeholder 5" descr="how-it-works.png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2971802" y="4724940"/>
            <a:ext cx="545305" cy="221507"/>
          </a:xfrm>
          <a:prstGeom prst="rect">
            <a:avLst/>
          </a:prstGeom>
          <a:ln w="31750">
            <a:noFill/>
            <a:bevel/>
          </a:ln>
        </p:spPr>
      </p:pic>
      <p:sp>
        <p:nvSpPr>
          <p:cNvPr id="29" name="TextBox 28"/>
          <p:cNvSpPr txBox="1"/>
          <p:nvPr/>
        </p:nvSpPr>
        <p:spPr>
          <a:xfrm>
            <a:off x="2971800" y="4678889"/>
            <a:ext cx="67627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105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İy</a:t>
            </a:r>
            <a:r>
              <a:rPr lang="en-US" sz="105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on</a:t>
            </a:r>
            <a:r>
              <a:rPr lang="tr-TR" sz="105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lar</a:t>
            </a:r>
            <a:endParaRPr lang="en-US" sz="1050" b="1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Content Placeholder 5" descr="how-it-works.png"/>
          <p:cNvPicPr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667142" y="4708343"/>
            <a:ext cx="581258" cy="237243"/>
          </a:xfrm>
          <a:prstGeom prst="rect">
            <a:avLst/>
          </a:prstGeom>
          <a:ln w="31750">
            <a:noFill/>
            <a:bevel/>
          </a:ln>
        </p:spPr>
      </p:pic>
      <p:sp>
        <p:nvSpPr>
          <p:cNvPr id="31" name="TextBox 30"/>
          <p:cNvSpPr txBox="1"/>
          <p:nvPr/>
        </p:nvSpPr>
        <p:spPr>
          <a:xfrm>
            <a:off x="5562600" y="4678889"/>
            <a:ext cx="733428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tr-TR" sz="105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gzos</a:t>
            </a:r>
            <a:endParaRPr lang="en-US" sz="900" b="1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Content Placeholder 5" descr="how-it-works.pn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7660485" y="4675647"/>
            <a:ext cx="914400" cy="265176"/>
          </a:xfrm>
          <a:prstGeom prst="rect">
            <a:avLst/>
          </a:prstGeom>
          <a:ln w="31750">
            <a:noFill/>
            <a:bevel/>
          </a:ln>
        </p:spPr>
      </p:pic>
      <p:sp>
        <p:nvSpPr>
          <p:cNvPr id="33" name="TextBox 32"/>
          <p:cNvSpPr txBox="1"/>
          <p:nvPr/>
        </p:nvSpPr>
        <p:spPr>
          <a:xfrm>
            <a:off x="7658104" y="4670885"/>
            <a:ext cx="1028696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105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Temiz Hava</a:t>
            </a:r>
            <a:endParaRPr lang="en-US" sz="1050" b="1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971800" y="1219202"/>
            <a:ext cx="5943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buFont typeface="Arial" pitchFamily="34" charset="0"/>
              <a:buChar char="•"/>
              <a:tabLst>
                <a:tab pos="1828800" algn="l"/>
              </a:tabLst>
            </a:pP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Hava Besleme        İyonize havayı tüm tesise sağlama</a:t>
            </a:r>
            <a:endParaRPr lang="en-US" sz="2000" dirty="0">
              <a:solidFill>
                <a:srgbClr val="00339A"/>
              </a:solidFill>
              <a:latin typeface="Calibri"/>
            </a:endParaRPr>
          </a:p>
          <a:p>
            <a:pPr marL="228600" lvl="0" indent="-228600">
              <a:buFont typeface="Arial" pitchFamily="34" charset="0"/>
              <a:buChar char="•"/>
              <a:tabLst>
                <a:tab pos="2971800" algn="l"/>
              </a:tabLst>
            </a:pP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Tesis çalışma alanları        Temiz çalışma alanları</a:t>
            </a:r>
          </a:p>
          <a:p>
            <a:pPr marL="228600" lvl="0" indent="-228600">
              <a:buFont typeface="Arial" pitchFamily="34" charset="0"/>
              <a:buChar char="•"/>
              <a:tabLst>
                <a:tab pos="2971800" algn="l"/>
              </a:tabLst>
            </a:pP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Egsozlanan hava</a:t>
            </a:r>
            <a:r>
              <a:rPr lang="tr-TR" sz="2000" dirty="0">
                <a:solidFill>
                  <a:srgbClr val="00339A"/>
                </a:solidFill>
                <a:latin typeface="Calibri"/>
              </a:rPr>
              <a:t> </a:t>
            </a: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        Nihai arındırılmış hava</a:t>
            </a:r>
            <a:endParaRPr lang="en-US" sz="2000" dirty="0">
              <a:solidFill>
                <a:srgbClr val="00339A"/>
              </a:solidFill>
              <a:latin typeface="Calibri"/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4832350" y="1342098"/>
            <a:ext cx="349250" cy="177800"/>
          </a:xfrm>
          <a:prstGeom prst="rightArrow">
            <a:avLst/>
          </a:prstGeom>
          <a:solidFill>
            <a:srgbClr val="9BD4FF"/>
          </a:solidFill>
          <a:ln w="6350">
            <a:solidFill>
              <a:srgbClr val="004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   </a:t>
            </a:r>
            <a:endParaRPr lang="en-US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0" name="Right Arrow 39"/>
          <p:cNvSpPr/>
          <p:nvPr/>
        </p:nvSpPr>
        <p:spPr>
          <a:xfrm>
            <a:off x="5464175" y="1638133"/>
            <a:ext cx="349250" cy="177800"/>
          </a:xfrm>
          <a:prstGeom prst="rightArrow">
            <a:avLst/>
          </a:prstGeom>
          <a:solidFill>
            <a:srgbClr val="9BD4FF"/>
          </a:solidFill>
          <a:ln w="6350">
            <a:solidFill>
              <a:srgbClr val="004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5077617" y="1955800"/>
            <a:ext cx="349250" cy="177800"/>
          </a:xfrm>
          <a:prstGeom prst="rightArrow">
            <a:avLst/>
          </a:prstGeom>
          <a:solidFill>
            <a:srgbClr val="9BD4FF"/>
          </a:solidFill>
          <a:ln w="6350">
            <a:solidFill>
              <a:srgbClr val="004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54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  <a:latin typeface="Albertus Medium" pitchFamily="34" charset="0"/>
              </a:rPr>
              <a:t>Arizona American Water (EPCOR) </a:t>
            </a:r>
            <a:r>
              <a:rPr lang="en-US" sz="2000" i="1" dirty="0">
                <a:solidFill>
                  <a:schemeClr val="bg1"/>
                </a:solidFill>
                <a:latin typeface="Albertus Medium" pitchFamily="34" charset="0"/>
              </a:rPr>
              <a:t>(Phoenix, AZ)</a:t>
            </a:r>
            <a:endParaRPr lang="en-US" sz="48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2400" y="1447801"/>
            <a:ext cx="47244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rgbClr val="00339A"/>
                </a:solidFill>
                <a:latin typeface="Arial" pitchFamily="34" charset="0"/>
                <a:cs typeface="Arial" pitchFamily="34" charset="0"/>
              </a:rPr>
              <a:t>Aktarma istasyonu</a:t>
            </a:r>
            <a:r>
              <a:rPr lang="en-US" b="1" dirty="0" smtClean="0">
                <a:solidFill>
                  <a:srgbClr val="00339A"/>
                </a:solidFill>
                <a:latin typeface="Arial" pitchFamily="34" charset="0"/>
                <a:cs typeface="Arial" pitchFamily="34" charset="0"/>
              </a:rPr>
              <a:t>:  ~</a:t>
            </a:r>
            <a:r>
              <a:rPr lang="tr-TR" b="1" dirty="0" smtClean="0">
                <a:solidFill>
                  <a:srgbClr val="00339A"/>
                </a:solidFill>
                <a:latin typeface="Arial" pitchFamily="34" charset="0"/>
                <a:cs typeface="Arial" pitchFamily="34" charset="0"/>
              </a:rPr>
              <a:t> 45 m3</a:t>
            </a:r>
            <a:endParaRPr lang="en-US" b="1" baseline="30000" dirty="0">
              <a:solidFill>
                <a:srgbClr val="00339A"/>
              </a:solidFill>
              <a:latin typeface="Arial" pitchFamily="34" charset="0"/>
              <a:cs typeface="Arial" pitchFamily="34" charset="0"/>
            </a:endParaRPr>
          </a:p>
          <a:p>
            <a:endParaRPr lang="en-US" sz="800" b="1" dirty="0">
              <a:solidFill>
                <a:srgbClr val="00339A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rgbClr val="00339A"/>
                </a:solidFill>
                <a:latin typeface="Calibri"/>
              </a:rPr>
              <a:t>Problem: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tr-TR" dirty="0" smtClean="0">
                <a:solidFill>
                  <a:srgbClr val="00339A"/>
                </a:solidFill>
                <a:latin typeface="Calibri"/>
              </a:rPr>
              <a:t>Koku kontrolünde </a:t>
            </a:r>
            <a:r>
              <a:rPr lang="tr-TR" dirty="0">
                <a:solidFill>
                  <a:srgbClr val="00339A"/>
                </a:solidFill>
                <a:latin typeface="Calibri"/>
              </a:rPr>
              <a:t>yüksek İşletim ve Yönetim giderleri </a:t>
            </a:r>
            <a:endParaRPr lang="en-US" dirty="0">
              <a:solidFill>
                <a:srgbClr val="00339A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tr-TR" dirty="0" smtClean="0">
                <a:solidFill>
                  <a:srgbClr val="00339A"/>
                </a:solidFill>
                <a:latin typeface="Calibri"/>
              </a:rPr>
              <a:t>Huzursuz çalışanlar</a:t>
            </a:r>
            <a:endParaRPr lang="en-US" dirty="0">
              <a:solidFill>
                <a:srgbClr val="00339A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tr-TR" dirty="0" smtClean="0">
                <a:solidFill>
                  <a:srgbClr val="00339A"/>
                </a:solidFill>
                <a:latin typeface="Calibri"/>
              </a:rPr>
              <a:t>Ölçüm istasyonunda  </a:t>
            </a:r>
            <a:r>
              <a:rPr lang="en-US" dirty="0" smtClean="0">
                <a:solidFill>
                  <a:srgbClr val="00339A"/>
                </a:solidFill>
                <a:latin typeface="Calibri"/>
              </a:rPr>
              <a:t>40 </a:t>
            </a:r>
            <a:r>
              <a:rPr lang="en-US" dirty="0">
                <a:solidFill>
                  <a:srgbClr val="00339A"/>
                </a:solidFill>
                <a:latin typeface="Calibri"/>
              </a:rPr>
              <a:t>PPM H</a:t>
            </a:r>
            <a:r>
              <a:rPr lang="en-US" baseline="-25000" dirty="0">
                <a:solidFill>
                  <a:srgbClr val="00339A"/>
                </a:solidFill>
                <a:latin typeface="Calibri"/>
              </a:rPr>
              <a:t>2</a:t>
            </a:r>
            <a:r>
              <a:rPr lang="en-US" dirty="0">
                <a:solidFill>
                  <a:srgbClr val="00339A"/>
                </a:solidFill>
                <a:latin typeface="Calibri"/>
              </a:rPr>
              <a:t>S </a:t>
            </a:r>
            <a:r>
              <a:rPr lang="tr-TR" dirty="0" smtClean="0">
                <a:solidFill>
                  <a:srgbClr val="00339A"/>
                </a:solidFill>
                <a:latin typeface="Calibri"/>
              </a:rPr>
              <a:t>seviyesine kadar yükselen değerler</a:t>
            </a:r>
            <a:endParaRPr lang="en-US" dirty="0">
              <a:solidFill>
                <a:srgbClr val="00339A"/>
              </a:solidFill>
              <a:latin typeface="Calibri"/>
            </a:endParaRPr>
          </a:p>
          <a:p>
            <a:pPr>
              <a:defRPr/>
            </a:pPr>
            <a:endParaRPr lang="en-US" sz="800" dirty="0">
              <a:solidFill>
                <a:srgbClr val="00339A"/>
              </a:solidFill>
              <a:latin typeface="Calibri"/>
            </a:endParaRPr>
          </a:p>
          <a:p>
            <a:r>
              <a:rPr lang="tr-TR" b="1" dirty="0" smtClean="0">
                <a:solidFill>
                  <a:srgbClr val="00339A"/>
                </a:solidFill>
                <a:latin typeface="Calibri"/>
              </a:rPr>
              <a:t>Çözüm</a:t>
            </a:r>
            <a:r>
              <a:rPr lang="en-US" b="1" dirty="0" smtClean="0">
                <a:solidFill>
                  <a:srgbClr val="00339A"/>
                </a:solidFill>
                <a:latin typeface="Calibri"/>
              </a:rPr>
              <a:t>:</a:t>
            </a:r>
            <a:endParaRPr lang="en-US" b="1" dirty="0">
              <a:solidFill>
                <a:srgbClr val="00339A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dirty="0" err="1">
                <a:solidFill>
                  <a:srgbClr val="00339A"/>
                </a:solidFill>
                <a:latin typeface="Calibri"/>
              </a:rPr>
              <a:t>Aerisa</a:t>
            </a:r>
            <a:r>
              <a:rPr lang="en-US" dirty="0">
                <a:solidFill>
                  <a:srgbClr val="00339A"/>
                </a:solidFill>
                <a:latin typeface="Calibri"/>
              </a:rPr>
              <a:t> </a:t>
            </a:r>
            <a:r>
              <a:rPr lang="en-US" dirty="0" smtClean="0">
                <a:solidFill>
                  <a:srgbClr val="00339A"/>
                </a:solidFill>
                <a:latin typeface="Calibri"/>
              </a:rPr>
              <a:t>S</a:t>
            </a:r>
            <a:r>
              <a:rPr lang="tr-TR" dirty="0" smtClean="0">
                <a:solidFill>
                  <a:srgbClr val="00339A"/>
                </a:solidFill>
                <a:latin typeface="Calibri"/>
              </a:rPr>
              <a:t>i</a:t>
            </a:r>
            <a:r>
              <a:rPr lang="en-US" dirty="0" smtClean="0">
                <a:solidFill>
                  <a:srgbClr val="00339A"/>
                </a:solidFill>
                <a:latin typeface="Calibri"/>
              </a:rPr>
              <a:t>stem</a:t>
            </a:r>
            <a:r>
              <a:rPr lang="tr-TR" dirty="0" smtClean="0">
                <a:solidFill>
                  <a:srgbClr val="00339A"/>
                </a:solidFill>
                <a:latin typeface="Calibri"/>
              </a:rPr>
              <a:t>i geleneksel kimyasal arındırıcıyı kaldırdı </a:t>
            </a:r>
            <a:r>
              <a:rPr lang="en-US" dirty="0" smtClean="0">
                <a:solidFill>
                  <a:srgbClr val="00339A"/>
                </a:solidFill>
                <a:latin typeface="Calibri"/>
              </a:rPr>
              <a:t> </a:t>
            </a:r>
            <a:endParaRPr lang="tr-TR" dirty="0" smtClean="0">
              <a:solidFill>
                <a:srgbClr val="00339A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tr-TR" dirty="0" smtClean="0">
                <a:solidFill>
                  <a:srgbClr val="00339A"/>
                </a:solidFill>
                <a:latin typeface="Calibri"/>
              </a:rPr>
              <a:t>İstasyon iç mekanında</a:t>
            </a:r>
            <a:r>
              <a:rPr lang="en-US" dirty="0">
                <a:solidFill>
                  <a:srgbClr val="00339A"/>
                </a:solidFill>
                <a:latin typeface="Calibri"/>
              </a:rPr>
              <a:t> 1 </a:t>
            </a:r>
            <a:r>
              <a:rPr lang="en-US" dirty="0" smtClean="0">
                <a:solidFill>
                  <a:srgbClr val="00339A"/>
                </a:solidFill>
                <a:latin typeface="Calibri"/>
              </a:rPr>
              <a:t>PPM</a:t>
            </a:r>
            <a:r>
              <a:rPr lang="tr-TR" dirty="0" smtClean="0">
                <a:solidFill>
                  <a:srgbClr val="00339A"/>
                </a:solidFill>
                <a:latin typeface="Calibri"/>
              </a:rPr>
              <a:t> den düşük </a:t>
            </a:r>
            <a:r>
              <a:rPr lang="en-US" dirty="0" smtClean="0">
                <a:solidFill>
                  <a:srgbClr val="00339A"/>
                </a:solidFill>
                <a:latin typeface="Calibri"/>
              </a:rPr>
              <a:t>H</a:t>
            </a:r>
            <a:r>
              <a:rPr lang="en-US" baseline="-25000" dirty="0" smtClean="0">
                <a:solidFill>
                  <a:srgbClr val="00339A"/>
                </a:solidFill>
                <a:latin typeface="Calibri"/>
              </a:rPr>
              <a:t>2</a:t>
            </a:r>
            <a:r>
              <a:rPr lang="en-US" dirty="0" smtClean="0">
                <a:solidFill>
                  <a:srgbClr val="00339A"/>
                </a:solidFill>
                <a:latin typeface="Calibri"/>
              </a:rPr>
              <a:t>S </a:t>
            </a:r>
            <a:endParaRPr lang="tr-TR" dirty="0" smtClean="0">
              <a:solidFill>
                <a:srgbClr val="00339A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tr-TR" dirty="0" smtClean="0">
                <a:solidFill>
                  <a:srgbClr val="00339A"/>
                </a:solidFill>
                <a:latin typeface="Calibri"/>
              </a:rPr>
              <a:t>Asgari koku şikayetleri</a:t>
            </a:r>
            <a:endParaRPr lang="en-US" dirty="0">
              <a:solidFill>
                <a:srgbClr val="00339A"/>
              </a:solidFill>
              <a:latin typeface="Calibri"/>
            </a:endParaRPr>
          </a:p>
          <a:p>
            <a:pPr marL="228594" indent="-228594">
              <a:buFont typeface="Arial" pitchFamily="34" charset="0"/>
              <a:buChar char="•"/>
            </a:pPr>
            <a:r>
              <a:rPr lang="tr-TR" dirty="0">
                <a:solidFill>
                  <a:srgbClr val="00339A"/>
                </a:solidFill>
                <a:latin typeface="Calibri"/>
              </a:rPr>
              <a:t>İyileştirilmiş işçi güvenliği ve konforlu çalışma ortamı</a:t>
            </a:r>
            <a:endParaRPr lang="en-US" dirty="0">
              <a:solidFill>
                <a:srgbClr val="00339A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tr-TR" dirty="0" smtClean="0">
                <a:solidFill>
                  <a:srgbClr val="00339A"/>
                </a:solidFill>
                <a:latin typeface="Calibri"/>
              </a:rPr>
              <a:t>İşletim </a:t>
            </a:r>
            <a:r>
              <a:rPr lang="tr-TR" dirty="0">
                <a:solidFill>
                  <a:srgbClr val="00339A"/>
                </a:solidFill>
                <a:latin typeface="Calibri"/>
              </a:rPr>
              <a:t>ve Yönetim </a:t>
            </a:r>
            <a:r>
              <a:rPr lang="tr-TR" dirty="0" smtClean="0">
                <a:solidFill>
                  <a:srgbClr val="00339A"/>
                </a:solidFill>
                <a:latin typeface="Calibri"/>
              </a:rPr>
              <a:t>giderlerinde ciddi düşüş</a:t>
            </a:r>
            <a:endParaRPr lang="en-US" dirty="0">
              <a:solidFill>
                <a:srgbClr val="00339A"/>
              </a:solidFill>
              <a:latin typeface="Calibri"/>
            </a:endParaRPr>
          </a:p>
        </p:txBody>
      </p:sp>
      <p:pic>
        <p:nvPicPr>
          <p:cNvPr id="8" name="Picture 7" descr="IMG_7512_2.JPG"/>
          <p:cNvPicPr>
            <a:picLocks noChangeAspect="1"/>
          </p:cNvPicPr>
          <p:nvPr/>
        </p:nvPicPr>
        <p:blipFill>
          <a:blip r:embed="rId3" cstate="print"/>
          <a:srcRect l="1250" t="10000" r="5000" b="12500"/>
          <a:stretch>
            <a:fillRect/>
          </a:stretch>
        </p:blipFill>
        <p:spPr>
          <a:xfrm>
            <a:off x="228600" y="4069080"/>
            <a:ext cx="2286000" cy="1417320"/>
          </a:xfrm>
          <a:prstGeom prst="rect">
            <a:avLst/>
          </a:prstGeom>
        </p:spPr>
      </p:pic>
      <p:pic>
        <p:nvPicPr>
          <p:cNvPr id="9" name="Picture 8" descr="IMG_7522_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285999" y="3581394"/>
            <a:ext cx="1543049" cy="20574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2402" y="5638800"/>
            <a:ext cx="399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AerSupply System and AerExhaust Mixing Chamber</a:t>
            </a:r>
          </a:p>
        </p:txBody>
      </p:sp>
      <p:pic>
        <p:nvPicPr>
          <p:cNvPr id="13" name="Picture 12" descr="IMG_7538_color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1447800"/>
            <a:ext cx="3048000" cy="2286000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>
                <a:solidFill>
                  <a:srgbClr val="41958D">
                    <a:shade val="90000"/>
                  </a:srgbClr>
                </a:solidFill>
              </a:rPr>
              <a:pPr/>
              <a:t>4</a:t>
            </a:fld>
            <a:endParaRPr lang="en-US">
              <a:solidFill>
                <a:srgbClr val="41958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906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 err="1">
                <a:solidFill>
                  <a:schemeClr val="bg1"/>
                </a:solidFill>
                <a:latin typeface="Albertus Medium" pitchFamily="34" charset="0"/>
              </a:rPr>
              <a:t>Aerisa</a:t>
            </a:r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 </a:t>
            </a:r>
            <a:r>
              <a:rPr lang="tr-TR" sz="4800" i="1" dirty="0">
                <a:solidFill>
                  <a:schemeClr val="bg1"/>
                </a:solidFill>
                <a:latin typeface="Albertus Medium" pitchFamily="34" charset="0"/>
              </a:rPr>
              <a:t>Üstün Yaklaşımı</a:t>
            </a:r>
            <a:endParaRPr lang="en-US" sz="48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40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990601" y="2045721"/>
          <a:ext cx="6781800" cy="351687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260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60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60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40821">
                <a:tc>
                  <a:txBody>
                    <a:bodyPr/>
                    <a:lstStyle/>
                    <a:p>
                      <a:pPr algn="r"/>
                      <a:endParaRPr lang="en-US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İy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oniza</a:t>
                      </a:r>
                      <a:r>
                        <a:rPr lang="tr-TR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sy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on</a:t>
                      </a:r>
                      <a:endParaRPr lang="en-US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Sadece Arındırılıcı Egzoslama</a:t>
                      </a:r>
                      <a:endParaRPr lang="en-US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5079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000000"/>
                          </a:solidFill>
                          <a:latin typeface="+mj-lt"/>
                        </a:rPr>
                        <a:t>Harici Koku Kontrol</a:t>
                      </a:r>
                      <a:endParaRPr lang="en-US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19113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5079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000000"/>
                          </a:solidFill>
                          <a:latin typeface="+mj-lt"/>
                        </a:rPr>
                        <a:t>İç</a:t>
                      </a:r>
                      <a:r>
                        <a:rPr lang="tr-TR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mekan Koku Kontrol</a:t>
                      </a:r>
                      <a:endParaRPr lang="en-US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19113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  <a:latin typeface="+mj-lt"/>
                        </a:rPr>
                        <a:t>BİR MİKTAR</a:t>
                      </a:r>
                      <a:endParaRPr lang="en-US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5079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000000"/>
                          </a:solidFill>
                          <a:latin typeface="+mj-lt"/>
                        </a:rPr>
                        <a:t>Korozyon K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ontrol</a:t>
                      </a:r>
                      <a:endParaRPr lang="en-US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19113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  <a:latin typeface="+mj-lt"/>
                        </a:rPr>
                        <a:t>HAYIR</a:t>
                      </a:r>
                      <a:endParaRPr lang="en-US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40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000000"/>
                          </a:solidFill>
                          <a:latin typeface="+mj-lt"/>
                        </a:rPr>
                        <a:t>İyileştirilmiş çalışma şartları</a:t>
                      </a:r>
                      <a:endParaRPr lang="en-US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74675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kern="120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HAYIR</a:t>
                      </a:r>
                      <a:endParaRPr kumimoji="0" lang="en-US" kern="120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14478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rgbClr val="00339A"/>
                </a:solidFill>
                <a:latin typeface="+mj-lt"/>
              </a:rPr>
              <a:t>Sadece Arındırılıcı Egzoslamaya karşı İyonizasyonun Faydaları</a:t>
            </a:r>
            <a:endParaRPr lang="tr-TR" dirty="0"/>
          </a:p>
          <a:p>
            <a:pPr algn="ctr"/>
            <a:endParaRPr lang="en-US" b="1" dirty="0">
              <a:solidFill>
                <a:srgbClr val="00339A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1188" y="1913036"/>
            <a:ext cx="2362200" cy="106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14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472585"/>
            <a:ext cx="8229600" cy="2689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ounded Rectangle 43"/>
          <p:cNvSpPr/>
          <p:nvPr/>
        </p:nvSpPr>
        <p:spPr>
          <a:xfrm>
            <a:off x="5181600" y="5715000"/>
            <a:ext cx="3810000" cy="552451"/>
          </a:xfrm>
          <a:prstGeom prst="roundRect">
            <a:avLst/>
          </a:prstGeom>
          <a:solidFill>
            <a:srgbClr val="67BDA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200" b="1" dirty="0" err="1" smtClean="0">
                <a:solidFill>
                  <a:srgbClr val="003DB8"/>
                </a:solidFill>
                <a:latin typeface="Calibri"/>
              </a:rPr>
              <a:t>Aerisa</a:t>
            </a:r>
            <a:r>
              <a:rPr lang="en-US" sz="2200" b="1" dirty="0" smtClean="0">
                <a:solidFill>
                  <a:srgbClr val="003DB8"/>
                </a:solidFill>
                <a:latin typeface="Calibri"/>
              </a:rPr>
              <a:t> S</a:t>
            </a:r>
            <a:r>
              <a:rPr lang="tr-TR" sz="2200" b="1" dirty="0" smtClean="0">
                <a:solidFill>
                  <a:srgbClr val="003DB8"/>
                </a:solidFill>
                <a:latin typeface="Calibri"/>
              </a:rPr>
              <a:t>i</a:t>
            </a:r>
            <a:r>
              <a:rPr lang="en-US" sz="2200" b="1" dirty="0" smtClean="0">
                <a:solidFill>
                  <a:srgbClr val="003DB8"/>
                </a:solidFill>
                <a:latin typeface="Calibri"/>
              </a:rPr>
              <a:t>stem</a:t>
            </a:r>
            <a:r>
              <a:rPr lang="tr-TR" sz="2200" b="1" dirty="0" smtClean="0">
                <a:solidFill>
                  <a:srgbClr val="003DB8"/>
                </a:solidFill>
                <a:latin typeface="Calibri"/>
              </a:rPr>
              <a:t> Yapılandırma</a:t>
            </a:r>
            <a:endParaRPr lang="en-US" sz="2200" b="1" dirty="0">
              <a:solidFill>
                <a:srgbClr val="003DB8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tr-TR" sz="4800" i="1" dirty="0" smtClean="0">
                <a:solidFill>
                  <a:schemeClr val="bg1"/>
                </a:solidFill>
                <a:latin typeface="Albertus Medium" pitchFamily="34" charset="0"/>
              </a:rPr>
              <a:t>Tasarım Yaklaşımı</a:t>
            </a:r>
            <a:endParaRPr lang="en-US" sz="48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304800" y="1219200"/>
            <a:ext cx="7467600" cy="1143000"/>
          </a:xfrm>
          <a:prstGeom prst="roundRect">
            <a:avLst/>
          </a:prstGeom>
          <a:solidFill>
            <a:srgbClr val="67BDA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7200" y="1295402"/>
            <a:ext cx="274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 smtClean="0">
                <a:solidFill>
                  <a:srgbClr val="003DB8"/>
                </a:solidFill>
                <a:latin typeface="+mj-lt"/>
              </a:rPr>
              <a:t>Koku </a:t>
            </a:r>
            <a:r>
              <a:rPr lang="en-US" sz="2200" b="1" dirty="0" smtClean="0">
                <a:solidFill>
                  <a:srgbClr val="003DB8"/>
                </a:solidFill>
                <a:latin typeface="+mj-lt"/>
              </a:rPr>
              <a:t>Test/</a:t>
            </a:r>
            <a:r>
              <a:rPr lang="tr-TR" sz="2200" b="1" dirty="0" smtClean="0">
                <a:solidFill>
                  <a:srgbClr val="003DB8"/>
                </a:solidFill>
                <a:latin typeface="+mj-lt"/>
              </a:rPr>
              <a:t>Tespit</a:t>
            </a:r>
            <a:endParaRPr lang="en-US" sz="2200" b="1" dirty="0">
              <a:solidFill>
                <a:srgbClr val="003DB8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62300" y="1295402"/>
            <a:ext cx="48891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>
                <a:solidFill>
                  <a:srgbClr val="003DB8"/>
                </a:solidFill>
                <a:latin typeface="+mj-lt"/>
              </a:rPr>
              <a:t>Mekanlarla ilgili bilgi toplanması</a:t>
            </a:r>
            <a:endParaRPr lang="en-US" sz="2200" b="1" dirty="0">
              <a:solidFill>
                <a:srgbClr val="003DB8"/>
              </a:solidFill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3662" y="5121403"/>
            <a:ext cx="12689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b="1" dirty="0" smtClean="0">
                <a:solidFill>
                  <a:srgbClr val="00339A"/>
                </a:solidFill>
                <a:latin typeface="Calibri"/>
              </a:rPr>
              <a:t>Egzos</a:t>
            </a:r>
            <a:endParaRPr lang="en-US" b="1" dirty="0">
              <a:solidFill>
                <a:srgbClr val="00339A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676400" y="5124451"/>
            <a:ext cx="624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b="1" dirty="0" smtClean="0">
                <a:solidFill>
                  <a:srgbClr val="00339A"/>
                </a:solidFill>
                <a:latin typeface="Calibri"/>
              </a:rPr>
              <a:t>Dağıtım ve Kontroller</a:t>
            </a:r>
            <a:endParaRPr lang="en-US" b="1" dirty="0">
              <a:solidFill>
                <a:srgbClr val="00339A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850572" y="5124451"/>
            <a:ext cx="995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b="1" dirty="0" smtClean="0">
                <a:solidFill>
                  <a:srgbClr val="00339A"/>
                </a:solidFill>
                <a:latin typeface="Calibri"/>
              </a:rPr>
              <a:t>Besleme</a:t>
            </a:r>
            <a:endParaRPr lang="en-US" b="1" dirty="0">
              <a:solidFill>
                <a:srgbClr val="00339A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3385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solidFill>
                  <a:srgbClr val="FA6306"/>
                </a:solidFill>
                <a:latin typeface="+mj-lt"/>
              </a:rPr>
              <a:t>Ön test</a:t>
            </a:r>
            <a:r>
              <a:rPr lang="en-US" sz="1600" b="1" dirty="0" smtClean="0">
                <a:solidFill>
                  <a:srgbClr val="FA6306"/>
                </a:solidFill>
                <a:latin typeface="+mj-lt"/>
              </a:rPr>
              <a:t>: </a:t>
            </a:r>
            <a:r>
              <a:rPr lang="en-US" sz="1600" b="1" dirty="0">
                <a:solidFill>
                  <a:srgbClr val="FA6306"/>
                </a:solidFill>
                <a:latin typeface="+mj-lt"/>
              </a:rPr>
              <a:t>30-50 ppm H</a:t>
            </a:r>
            <a:r>
              <a:rPr lang="en-US" sz="1600" b="1" baseline="-25000" dirty="0">
                <a:solidFill>
                  <a:srgbClr val="FA6306"/>
                </a:solidFill>
                <a:latin typeface="+mj-lt"/>
              </a:rPr>
              <a:t>2</a:t>
            </a:r>
            <a:r>
              <a:rPr lang="en-US" sz="1600" b="1" dirty="0">
                <a:solidFill>
                  <a:srgbClr val="FA6306"/>
                </a:solidFill>
                <a:latin typeface="+mj-lt"/>
              </a:rPr>
              <a:t>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6200000" flipH="1">
            <a:off x="952499" y="2476500"/>
            <a:ext cx="2362200" cy="914400"/>
          </a:xfrm>
          <a:prstGeom prst="straightConnector1">
            <a:avLst/>
          </a:prstGeom>
          <a:ln w="38100">
            <a:solidFill>
              <a:srgbClr val="003DB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048000" y="1671937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47D6"/>
                </a:solidFill>
                <a:latin typeface="+mj-lt"/>
              </a:rPr>
              <a:t>100’( L) x 50’ (W) x 15’ (H)</a:t>
            </a:r>
            <a:endParaRPr lang="en-US" sz="1600" b="1" dirty="0">
              <a:solidFill>
                <a:srgbClr val="0047D6"/>
              </a:solidFill>
              <a:latin typeface="+mj-lt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tr-TR" sz="1600" b="1" dirty="0" smtClean="0">
                <a:solidFill>
                  <a:srgbClr val="0047D6"/>
                </a:solidFill>
                <a:latin typeface="+mj-lt"/>
              </a:rPr>
              <a:t>Duvarlar</a:t>
            </a:r>
            <a:r>
              <a:rPr lang="en-US" sz="1600" b="1" dirty="0" smtClean="0">
                <a:solidFill>
                  <a:srgbClr val="0047D6"/>
                </a:solidFill>
                <a:latin typeface="+mj-lt"/>
              </a:rPr>
              <a:t>/</a:t>
            </a:r>
            <a:r>
              <a:rPr lang="tr-TR" sz="1600" b="1" dirty="0" smtClean="0">
                <a:solidFill>
                  <a:srgbClr val="0047D6"/>
                </a:solidFill>
                <a:latin typeface="+mj-lt"/>
              </a:rPr>
              <a:t>Engeller</a:t>
            </a:r>
            <a:endParaRPr lang="en-US" sz="1600" b="1" dirty="0">
              <a:solidFill>
                <a:srgbClr val="0047D6"/>
              </a:solidFill>
              <a:latin typeface="+mj-lt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7973220" y="5634910"/>
            <a:ext cx="361156" cy="794"/>
          </a:xfrm>
          <a:prstGeom prst="straightConnector1">
            <a:avLst/>
          </a:prstGeom>
          <a:ln w="38100">
            <a:solidFill>
              <a:srgbClr val="003DB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44" idx="1"/>
          </p:cNvCxnSpPr>
          <p:nvPr/>
        </p:nvCxnSpPr>
        <p:spPr>
          <a:xfrm flipH="1" flipV="1">
            <a:off x="2057400" y="5505454"/>
            <a:ext cx="3124200" cy="485772"/>
          </a:xfrm>
          <a:prstGeom prst="straightConnector1">
            <a:avLst/>
          </a:prstGeom>
          <a:ln w="38100">
            <a:solidFill>
              <a:srgbClr val="003DB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4" idx="0"/>
          </p:cNvCxnSpPr>
          <p:nvPr/>
        </p:nvCxnSpPr>
        <p:spPr>
          <a:xfrm flipH="1" flipV="1">
            <a:off x="5410202" y="5486400"/>
            <a:ext cx="1676398" cy="228600"/>
          </a:xfrm>
          <a:prstGeom prst="straightConnector1">
            <a:avLst/>
          </a:prstGeom>
          <a:ln w="38100">
            <a:solidFill>
              <a:srgbClr val="003DB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562600" y="1671937"/>
            <a:ext cx="232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600" b="1" dirty="0">
                <a:solidFill>
                  <a:srgbClr val="0047D6"/>
                </a:solidFill>
                <a:latin typeface="+mj-lt"/>
              </a:rPr>
              <a:t>12 ACH </a:t>
            </a:r>
            <a:r>
              <a:rPr lang="tr-TR" sz="1600" b="1" dirty="0" smtClean="0">
                <a:solidFill>
                  <a:srgbClr val="0047D6"/>
                </a:solidFill>
                <a:latin typeface="+mj-lt"/>
              </a:rPr>
              <a:t>gereksinim</a:t>
            </a:r>
            <a:endParaRPr lang="en-US" sz="1600" b="1" dirty="0">
              <a:solidFill>
                <a:srgbClr val="0047D6"/>
              </a:solidFill>
              <a:latin typeface="+mj-lt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tr-TR" sz="1600" b="1" dirty="0" smtClean="0">
                <a:solidFill>
                  <a:srgbClr val="0047D6"/>
                </a:solidFill>
                <a:latin typeface="+mj-lt"/>
              </a:rPr>
              <a:t>Mevcut kanal sistemi</a:t>
            </a:r>
            <a:r>
              <a:rPr lang="en-US" sz="1600" b="1" dirty="0" smtClean="0">
                <a:solidFill>
                  <a:srgbClr val="0047D6"/>
                </a:solidFill>
                <a:latin typeface="+mj-lt"/>
              </a:rPr>
              <a:t>?</a:t>
            </a:r>
            <a:endParaRPr lang="en-US" sz="1600" b="1" dirty="0">
              <a:solidFill>
                <a:srgbClr val="0047D6"/>
              </a:solidFill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12629" y="4667249"/>
            <a:ext cx="4650171" cy="400110"/>
          </a:xfrm>
          <a:prstGeom prst="rect">
            <a:avLst/>
          </a:prstGeom>
          <a:noFill/>
          <a:ln w="28575" cap="sq">
            <a:solidFill>
              <a:srgbClr val="481F67"/>
            </a:solidFill>
            <a:round/>
          </a:ln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solidFill>
                  <a:srgbClr val="481F67"/>
                </a:solidFill>
                <a:latin typeface="Calibri"/>
              </a:rPr>
              <a:t>İç mekanda </a:t>
            </a:r>
            <a:r>
              <a:rPr lang="en-US" sz="2000" b="1" dirty="0" smtClean="0">
                <a:solidFill>
                  <a:srgbClr val="481F67"/>
                </a:solidFill>
                <a:latin typeface="Calibri"/>
              </a:rPr>
              <a:t>H</a:t>
            </a:r>
            <a:r>
              <a:rPr lang="en-US" sz="2000" b="1" baseline="-25000" dirty="0" smtClean="0">
                <a:solidFill>
                  <a:srgbClr val="481F67"/>
                </a:solidFill>
                <a:latin typeface="Calibri"/>
              </a:rPr>
              <a:t>2</a:t>
            </a:r>
            <a:r>
              <a:rPr lang="en-US" sz="2000" b="1" dirty="0" smtClean="0">
                <a:solidFill>
                  <a:srgbClr val="481F67"/>
                </a:solidFill>
                <a:latin typeface="Calibri"/>
              </a:rPr>
              <a:t>S </a:t>
            </a:r>
            <a:r>
              <a:rPr lang="tr-TR" sz="2000" b="1" dirty="0" smtClean="0">
                <a:solidFill>
                  <a:srgbClr val="481F67"/>
                </a:solidFill>
                <a:latin typeface="Calibri"/>
              </a:rPr>
              <a:t>seviyesi azaltımı</a:t>
            </a:r>
            <a:r>
              <a:rPr lang="en-US" sz="2000" b="1" dirty="0" smtClean="0">
                <a:solidFill>
                  <a:srgbClr val="481F67"/>
                </a:solidFill>
                <a:latin typeface="Calibri"/>
              </a:rPr>
              <a:t>: </a:t>
            </a:r>
            <a:r>
              <a:rPr lang="en-US" sz="2000" b="1" dirty="0">
                <a:solidFill>
                  <a:srgbClr val="481F67"/>
                </a:solidFill>
                <a:latin typeface="Calibri"/>
              </a:rPr>
              <a:t>&lt; 1 ppm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833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tr-TR" sz="4000" i="1" dirty="0" smtClean="0">
                <a:solidFill>
                  <a:schemeClr val="bg1"/>
                </a:solidFill>
                <a:latin typeface="Albertus Medium" pitchFamily="34" charset="0"/>
              </a:rPr>
              <a:t>Teknolojik Başarı Gereksinimleri</a:t>
            </a:r>
            <a:endParaRPr lang="en-US" sz="40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28600" y="1143000"/>
            <a:ext cx="8686800" cy="4876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  <a:buSzPct val="95000"/>
              <a:defRPr/>
            </a:pPr>
            <a:r>
              <a:rPr lang="tr-TR" sz="2400" dirty="0" smtClean="0">
                <a:solidFill>
                  <a:srgbClr val="00339A"/>
                </a:solidFill>
              </a:rPr>
              <a:t>Kesin Başarı için</a:t>
            </a:r>
            <a:r>
              <a:rPr lang="en-US" sz="2400" dirty="0" smtClean="0">
                <a:solidFill>
                  <a:srgbClr val="00339A"/>
                </a:solidFill>
              </a:rPr>
              <a:t>:</a:t>
            </a:r>
            <a:endParaRPr lang="en-US" sz="2400" dirty="0">
              <a:solidFill>
                <a:srgbClr val="00339A"/>
              </a:solidFill>
            </a:endParaRPr>
          </a:p>
          <a:p>
            <a:pPr marL="688975" lvl="1" indent="-223838">
              <a:spcAft>
                <a:spcPts val="600"/>
              </a:spcAft>
              <a:buClr>
                <a:schemeClr val="accent3"/>
              </a:buClr>
              <a:buSzPct val="95000"/>
              <a:buFont typeface="+mj-lt"/>
              <a:buAutoNum type="arabicPeriod"/>
              <a:defRPr/>
            </a:pPr>
            <a:r>
              <a:rPr lang="en-US" dirty="0" err="1">
                <a:solidFill>
                  <a:srgbClr val="00339A"/>
                </a:solidFill>
              </a:rPr>
              <a:t>Düşük</a:t>
            </a:r>
            <a:r>
              <a:rPr lang="en-US" dirty="0">
                <a:solidFill>
                  <a:srgbClr val="00339A"/>
                </a:solidFill>
              </a:rPr>
              <a:t> </a:t>
            </a:r>
            <a:r>
              <a:rPr lang="en-US" dirty="0" err="1" smtClean="0">
                <a:solidFill>
                  <a:srgbClr val="00339A"/>
                </a:solidFill>
              </a:rPr>
              <a:t>i</a:t>
            </a:r>
            <a:r>
              <a:rPr lang="tr-TR" dirty="0" smtClean="0">
                <a:solidFill>
                  <a:srgbClr val="00339A"/>
                </a:solidFill>
              </a:rPr>
              <a:t>le</a:t>
            </a:r>
            <a:r>
              <a:rPr lang="en-US" dirty="0" smtClean="0">
                <a:solidFill>
                  <a:srgbClr val="00339A"/>
                </a:solidFill>
              </a:rPr>
              <a:t> </a:t>
            </a:r>
            <a:r>
              <a:rPr lang="en-US" dirty="0" err="1">
                <a:solidFill>
                  <a:srgbClr val="00339A"/>
                </a:solidFill>
              </a:rPr>
              <a:t>orta</a:t>
            </a:r>
            <a:r>
              <a:rPr lang="en-US" dirty="0">
                <a:solidFill>
                  <a:srgbClr val="00339A"/>
                </a:solidFill>
              </a:rPr>
              <a:t> </a:t>
            </a:r>
            <a:r>
              <a:rPr lang="en-US" dirty="0" err="1">
                <a:solidFill>
                  <a:srgbClr val="00339A"/>
                </a:solidFill>
              </a:rPr>
              <a:t>konsantrasyonda</a:t>
            </a:r>
            <a:r>
              <a:rPr lang="en-US" dirty="0">
                <a:solidFill>
                  <a:srgbClr val="00339A"/>
                </a:solidFill>
              </a:rPr>
              <a:t> (</a:t>
            </a:r>
            <a:r>
              <a:rPr lang="en-US" dirty="0" err="1">
                <a:solidFill>
                  <a:srgbClr val="00339A"/>
                </a:solidFill>
              </a:rPr>
              <a:t>ör</a:t>
            </a:r>
            <a:r>
              <a:rPr lang="en-US" dirty="0">
                <a:solidFill>
                  <a:srgbClr val="00339A"/>
                </a:solidFill>
              </a:rPr>
              <a:t>. 5-50 ppm H</a:t>
            </a:r>
            <a:r>
              <a:rPr lang="en-US" baseline="-25000" dirty="0">
                <a:solidFill>
                  <a:srgbClr val="00339A"/>
                </a:solidFill>
              </a:rPr>
              <a:t>2</a:t>
            </a:r>
            <a:r>
              <a:rPr lang="en-US" dirty="0">
                <a:solidFill>
                  <a:srgbClr val="00339A"/>
                </a:solidFill>
              </a:rPr>
              <a:t>S) </a:t>
            </a:r>
            <a:r>
              <a:rPr lang="en-US" dirty="0" err="1">
                <a:solidFill>
                  <a:srgbClr val="00339A"/>
                </a:solidFill>
              </a:rPr>
              <a:t>uygulamalar</a:t>
            </a:r>
            <a:r>
              <a:rPr lang="en-US" dirty="0">
                <a:solidFill>
                  <a:srgbClr val="00339A"/>
                </a:solidFill>
              </a:rPr>
              <a:t> </a:t>
            </a:r>
            <a:r>
              <a:rPr lang="en-US" dirty="0" err="1">
                <a:solidFill>
                  <a:srgbClr val="00339A"/>
                </a:solidFill>
              </a:rPr>
              <a:t>seçin</a:t>
            </a:r>
            <a:r>
              <a:rPr lang="en-US" dirty="0">
                <a:solidFill>
                  <a:srgbClr val="00339A"/>
                </a:solidFill>
              </a:rPr>
              <a:t> </a:t>
            </a:r>
            <a:r>
              <a:rPr lang="en-US" dirty="0" err="1">
                <a:solidFill>
                  <a:srgbClr val="00339A"/>
                </a:solidFill>
              </a:rPr>
              <a:t>ve</a:t>
            </a:r>
            <a:r>
              <a:rPr lang="en-US" dirty="0">
                <a:solidFill>
                  <a:srgbClr val="00339A"/>
                </a:solidFill>
              </a:rPr>
              <a:t> </a:t>
            </a:r>
            <a:r>
              <a:rPr lang="en-US" dirty="0" err="1">
                <a:solidFill>
                  <a:srgbClr val="00339A"/>
                </a:solidFill>
              </a:rPr>
              <a:t>doğru</a:t>
            </a:r>
            <a:r>
              <a:rPr lang="en-US" dirty="0">
                <a:solidFill>
                  <a:srgbClr val="00339A"/>
                </a:solidFill>
              </a:rPr>
              <a:t> </a:t>
            </a:r>
            <a:r>
              <a:rPr lang="en-US" dirty="0" err="1">
                <a:solidFill>
                  <a:srgbClr val="00339A"/>
                </a:solidFill>
              </a:rPr>
              <a:t>iyon</a:t>
            </a:r>
            <a:r>
              <a:rPr lang="en-US" dirty="0">
                <a:solidFill>
                  <a:srgbClr val="00339A"/>
                </a:solidFill>
              </a:rPr>
              <a:t> </a:t>
            </a:r>
            <a:r>
              <a:rPr lang="en-US" dirty="0" err="1">
                <a:solidFill>
                  <a:srgbClr val="00339A"/>
                </a:solidFill>
              </a:rPr>
              <a:t>dağıtımı</a:t>
            </a:r>
            <a:r>
              <a:rPr lang="en-US" dirty="0">
                <a:solidFill>
                  <a:srgbClr val="00339A"/>
                </a:solidFill>
              </a:rPr>
              <a:t> </a:t>
            </a:r>
            <a:r>
              <a:rPr lang="en-US" dirty="0" err="1">
                <a:solidFill>
                  <a:srgbClr val="00339A"/>
                </a:solidFill>
              </a:rPr>
              <a:t>ve</a:t>
            </a:r>
            <a:r>
              <a:rPr lang="en-US" dirty="0">
                <a:solidFill>
                  <a:srgbClr val="00339A"/>
                </a:solidFill>
              </a:rPr>
              <a:t> </a:t>
            </a:r>
            <a:r>
              <a:rPr lang="en-US" dirty="0" err="1">
                <a:solidFill>
                  <a:srgbClr val="00339A"/>
                </a:solidFill>
              </a:rPr>
              <a:t>reaksiyonu</a:t>
            </a:r>
            <a:r>
              <a:rPr lang="en-US" dirty="0">
                <a:solidFill>
                  <a:srgbClr val="00339A"/>
                </a:solidFill>
              </a:rPr>
              <a:t> </a:t>
            </a:r>
            <a:r>
              <a:rPr lang="en-US" dirty="0" err="1">
                <a:solidFill>
                  <a:srgbClr val="00339A"/>
                </a:solidFill>
              </a:rPr>
              <a:t>için</a:t>
            </a:r>
            <a:r>
              <a:rPr lang="en-US" dirty="0">
                <a:solidFill>
                  <a:srgbClr val="00339A"/>
                </a:solidFill>
              </a:rPr>
              <a:t> </a:t>
            </a:r>
            <a:r>
              <a:rPr lang="en-US" dirty="0" err="1">
                <a:solidFill>
                  <a:srgbClr val="00339A"/>
                </a:solidFill>
              </a:rPr>
              <a:t>yeterli</a:t>
            </a:r>
            <a:r>
              <a:rPr lang="en-US" dirty="0">
                <a:solidFill>
                  <a:srgbClr val="00339A"/>
                </a:solidFill>
              </a:rPr>
              <a:t> </a:t>
            </a:r>
            <a:r>
              <a:rPr lang="en-US" dirty="0" err="1">
                <a:solidFill>
                  <a:srgbClr val="00339A"/>
                </a:solidFill>
              </a:rPr>
              <a:t>tesis</a:t>
            </a:r>
            <a:r>
              <a:rPr lang="en-US" dirty="0">
                <a:solidFill>
                  <a:srgbClr val="00339A"/>
                </a:solidFill>
              </a:rPr>
              <a:t> </a:t>
            </a:r>
            <a:r>
              <a:rPr lang="en-US" dirty="0" err="1" smtClean="0">
                <a:solidFill>
                  <a:srgbClr val="00339A"/>
                </a:solidFill>
              </a:rPr>
              <a:t>hacmine</a:t>
            </a:r>
            <a:r>
              <a:rPr lang="tr-TR" dirty="0" smtClean="0">
                <a:solidFill>
                  <a:srgbClr val="00339A"/>
                </a:solidFill>
              </a:rPr>
              <a:t> yeterli kapasiteye</a:t>
            </a:r>
            <a:r>
              <a:rPr lang="en-US" dirty="0" smtClean="0">
                <a:solidFill>
                  <a:srgbClr val="00339A"/>
                </a:solidFill>
              </a:rPr>
              <a:t> </a:t>
            </a:r>
            <a:r>
              <a:rPr lang="en-US" dirty="0">
                <a:solidFill>
                  <a:srgbClr val="00339A"/>
                </a:solidFill>
              </a:rPr>
              <a:t>(</a:t>
            </a:r>
            <a:r>
              <a:rPr lang="en-US" dirty="0" err="1">
                <a:solidFill>
                  <a:srgbClr val="00339A"/>
                </a:solidFill>
              </a:rPr>
              <a:t>ör</a:t>
            </a:r>
            <a:r>
              <a:rPr lang="en-US" dirty="0">
                <a:solidFill>
                  <a:srgbClr val="00339A"/>
                </a:solidFill>
              </a:rPr>
              <a:t>., </a:t>
            </a:r>
            <a:r>
              <a:rPr lang="tr-TR" dirty="0" smtClean="0">
                <a:solidFill>
                  <a:srgbClr val="00339A"/>
                </a:solidFill>
              </a:rPr>
              <a:t>ana </a:t>
            </a:r>
            <a:r>
              <a:rPr lang="en-US" dirty="0" err="1" smtClean="0">
                <a:solidFill>
                  <a:srgbClr val="00339A"/>
                </a:solidFill>
              </a:rPr>
              <a:t>bina</a:t>
            </a:r>
            <a:r>
              <a:rPr lang="en-US" dirty="0">
                <a:solidFill>
                  <a:srgbClr val="00339A"/>
                </a:solidFill>
              </a:rPr>
              <a:t>, </a:t>
            </a:r>
            <a:r>
              <a:rPr lang="en-US" dirty="0" err="1">
                <a:solidFill>
                  <a:srgbClr val="00339A"/>
                </a:solidFill>
              </a:rPr>
              <a:t>katı</a:t>
            </a:r>
            <a:r>
              <a:rPr lang="en-US" dirty="0">
                <a:solidFill>
                  <a:srgbClr val="00339A"/>
                </a:solidFill>
              </a:rPr>
              <a:t> </a:t>
            </a:r>
            <a:r>
              <a:rPr lang="en-US" dirty="0" err="1">
                <a:solidFill>
                  <a:srgbClr val="00339A"/>
                </a:solidFill>
              </a:rPr>
              <a:t>işleme</a:t>
            </a:r>
            <a:r>
              <a:rPr lang="en-US" dirty="0">
                <a:solidFill>
                  <a:srgbClr val="00339A"/>
                </a:solidFill>
              </a:rPr>
              <a:t> </a:t>
            </a:r>
            <a:r>
              <a:rPr lang="en-US" dirty="0" err="1">
                <a:solidFill>
                  <a:srgbClr val="00339A"/>
                </a:solidFill>
              </a:rPr>
              <a:t>binası</a:t>
            </a:r>
            <a:r>
              <a:rPr lang="en-US" dirty="0">
                <a:solidFill>
                  <a:srgbClr val="00339A"/>
                </a:solidFill>
              </a:rPr>
              <a:t>) </a:t>
            </a:r>
            <a:r>
              <a:rPr lang="en-US" dirty="0" err="1">
                <a:solidFill>
                  <a:srgbClr val="00339A"/>
                </a:solidFill>
              </a:rPr>
              <a:t>sahip</a:t>
            </a:r>
            <a:r>
              <a:rPr lang="en-US" dirty="0">
                <a:solidFill>
                  <a:srgbClr val="00339A"/>
                </a:solidFill>
              </a:rPr>
              <a:t> </a:t>
            </a:r>
            <a:r>
              <a:rPr lang="en-US" dirty="0" err="1">
                <a:solidFill>
                  <a:srgbClr val="00339A"/>
                </a:solidFill>
              </a:rPr>
              <a:t>olun</a:t>
            </a:r>
            <a:r>
              <a:rPr lang="en-US" dirty="0" smtClean="0">
                <a:solidFill>
                  <a:srgbClr val="00339A"/>
                </a:solidFill>
              </a:rPr>
              <a:t>.</a:t>
            </a:r>
            <a:r>
              <a:rPr lang="tr-TR" dirty="0" smtClean="0">
                <a:solidFill>
                  <a:srgbClr val="00339A"/>
                </a:solidFill>
              </a:rPr>
              <a:t> </a:t>
            </a:r>
          </a:p>
          <a:p>
            <a:pPr marL="688975" lvl="1" indent="-223838">
              <a:spcAft>
                <a:spcPts val="600"/>
              </a:spcAft>
              <a:buClr>
                <a:schemeClr val="accent3"/>
              </a:buClr>
              <a:buSzPct val="95000"/>
              <a:buFont typeface="+mj-lt"/>
              <a:buAutoNum type="arabicPeriod"/>
              <a:defRPr/>
            </a:pPr>
            <a:r>
              <a:rPr lang="tr-TR" dirty="0" smtClean="0">
                <a:solidFill>
                  <a:srgbClr val="00339A"/>
                </a:solidFill>
              </a:rPr>
              <a:t>Endişeye yol açan kontaminant hakkında bilgi toplayın (her fırsatta) ve sistem tasarımını karşılayacak şekilde oluşturun </a:t>
            </a:r>
          </a:p>
          <a:p>
            <a:pPr marL="688975" lvl="1" indent="-223838">
              <a:spcAft>
                <a:spcPts val="600"/>
              </a:spcAft>
              <a:buClr>
                <a:schemeClr val="accent3"/>
              </a:buClr>
              <a:buSzPct val="95000"/>
              <a:buFont typeface="+mj-lt"/>
              <a:buAutoNum type="arabicPeriod"/>
              <a:defRPr/>
            </a:pPr>
            <a:r>
              <a:rPr lang="tr-TR" dirty="0" smtClean="0">
                <a:solidFill>
                  <a:srgbClr val="00339A"/>
                </a:solidFill>
              </a:rPr>
              <a:t>Etkin bir iyonizasyon sistemi yapılandırma kesinlikle mühendislik bazlı bir havalandırma sistemine gereksinim duyar </a:t>
            </a:r>
          </a:p>
          <a:p>
            <a:pPr marL="688975" lvl="1" indent="-223838">
              <a:spcAft>
                <a:spcPts val="600"/>
              </a:spcAft>
              <a:buClr>
                <a:schemeClr val="accent3"/>
              </a:buClr>
              <a:buSzPct val="95000"/>
              <a:buFont typeface="+mj-lt"/>
              <a:buAutoNum type="arabicPeriod"/>
              <a:defRPr/>
            </a:pPr>
            <a:r>
              <a:rPr lang="tr-TR" dirty="0" smtClean="0">
                <a:solidFill>
                  <a:srgbClr val="00339A"/>
                </a:solidFill>
              </a:rPr>
              <a:t>İyonizasyon ünitelerini, havalandırma kontrol ünitelerini, geçiş kanallarını ve iyon dağıtım kanalları düzeneği dahil tüm besleme ve işlem sistemi tasarımında bütünsel yaklaşım oluşturma  </a:t>
            </a:r>
          </a:p>
          <a:p>
            <a:pPr marL="688975" lvl="1" indent="-223838">
              <a:spcAft>
                <a:spcPts val="600"/>
              </a:spcAft>
              <a:buClr>
                <a:schemeClr val="accent3"/>
              </a:buClr>
              <a:buSzPct val="95000"/>
              <a:buFont typeface="+mj-lt"/>
              <a:buAutoNum type="arabicPeriod"/>
              <a:defRPr/>
            </a:pPr>
            <a:r>
              <a:rPr lang="tr-TR" dirty="0" smtClean="0">
                <a:solidFill>
                  <a:srgbClr val="00339A"/>
                </a:solidFill>
              </a:rPr>
              <a:t>B</a:t>
            </a:r>
            <a:r>
              <a:rPr lang="en-US" dirty="0" err="1" smtClean="0">
                <a:solidFill>
                  <a:srgbClr val="00339A"/>
                </a:solidFill>
              </a:rPr>
              <a:t>ipolar</a:t>
            </a:r>
            <a:r>
              <a:rPr lang="en-US" dirty="0" smtClean="0">
                <a:solidFill>
                  <a:srgbClr val="00339A"/>
                </a:solidFill>
              </a:rPr>
              <a:t> </a:t>
            </a:r>
            <a:r>
              <a:rPr lang="en-US" dirty="0" err="1" smtClean="0">
                <a:solidFill>
                  <a:srgbClr val="00339A"/>
                </a:solidFill>
              </a:rPr>
              <a:t>i</a:t>
            </a:r>
            <a:r>
              <a:rPr lang="tr-TR" dirty="0" smtClean="0">
                <a:solidFill>
                  <a:srgbClr val="00339A"/>
                </a:solidFill>
              </a:rPr>
              <a:t>y</a:t>
            </a:r>
            <a:r>
              <a:rPr lang="en-US" dirty="0" err="1" smtClean="0">
                <a:solidFill>
                  <a:srgbClr val="00339A"/>
                </a:solidFill>
              </a:rPr>
              <a:t>oniza</a:t>
            </a:r>
            <a:r>
              <a:rPr lang="tr-TR" dirty="0" smtClean="0">
                <a:solidFill>
                  <a:srgbClr val="00339A"/>
                </a:solidFill>
              </a:rPr>
              <a:t>sy</a:t>
            </a:r>
            <a:r>
              <a:rPr lang="en-US" dirty="0" smtClean="0">
                <a:solidFill>
                  <a:srgbClr val="00339A"/>
                </a:solidFill>
              </a:rPr>
              <a:t>on </a:t>
            </a:r>
            <a:r>
              <a:rPr lang="tr-TR" dirty="0" smtClean="0">
                <a:solidFill>
                  <a:srgbClr val="00339A"/>
                </a:solidFill>
              </a:rPr>
              <a:t>cihaz sistemleri </a:t>
            </a:r>
            <a:r>
              <a:rPr lang="en-US" dirty="0" smtClean="0">
                <a:solidFill>
                  <a:srgbClr val="00339A"/>
                </a:solidFill>
              </a:rPr>
              <a:t>(</a:t>
            </a:r>
            <a:r>
              <a:rPr lang="tr-TR" dirty="0" smtClean="0">
                <a:solidFill>
                  <a:srgbClr val="00339A"/>
                </a:solidFill>
              </a:rPr>
              <a:t>bakınız</a:t>
            </a:r>
            <a:r>
              <a:rPr lang="en-US" dirty="0" smtClean="0">
                <a:solidFill>
                  <a:srgbClr val="00339A"/>
                </a:solidFill>
              </a:rPr>
              <a:t> </a:t>
            </a:r>
            <a:r>
              <a:rPr lang="en-US" dirty="0">
                <a:solidFill>
                  <a:srgbClr val="00339A"/>
                </a:solidFill>
              </a:rPr>
              <a:t>#4) </a:t>
            </a:r>
            <a:r>
              <a:rPr lang="tr-TR" dirty="0" smtClean="0">
                <a:solidFill>
                  <a:srgbClr val="00339A"/>
                </a:solidFill>
              </a:rPr>
              <a:t>Bölüm </a:t>
            </a:r>
            <a:r>
              <a:rPr lang="en-US" dirty="0" smtClean="0">
                <a:solidFill>
                  <a:srgbClr val="00339A"/>
                </a:solidFill>
              </a:rPr>
              <a:t>44 (</a:t>
            </a:r>
            <a:r>
              <a:rPr lang="tr-TR" dirty="0" smtClean="0">
                <a:solidFill>
                  <a:srgbClr val="00339A"/>
                </a:solidFill>
              </a:rPr>
              <a:t>Kirlilik Kontrol Ekipmanı</a:t>
            </a:r>
            <a:r>
              <a:rPr lang="en-US" dirty="0" smtClean="0">
                <a:solidFill>
                  <a:srgbClr val="00339A"/>
                </a:solidFill>
              </a:rPr>
              <a:t>)</a:t>
            </a:r>
            <a:r>
              <a:rPr lang="tr-TR" dirty="0" smtClean="0">
                <a:solidFill>
                  <a:srgbClr val="00339A"/>
                </a:solidFill>
              </a:rPr>
              <a:t> özgünleştirilmelidir</a:t>
            </a:r>
            <a:endParaRPr lang="en-US" dirty="0">
              <a:solidFill>
                <a:srgbClr val="00339A"/>
              </a:solidFill>
            </a:endParaRPr>
          </a:p>
          <a:p>
            <a:pPr marL="688975" lvl="1" indent="-223838">
              <a:spcAft>
                <a:spcPts val="600"/>
              </a:spcAft>
              <a:buClr>
                <a:schemeClr val="accent3"/>
              </a:buClr>
              <a:buSzPct val="95000"/>
              <a:buFont typeface="+mj-lt"/>
              <a:buAutoNum type="arabicPeriod"/>
              <a:defRPr/>
            </a:pPr>
            <a:r>
              <a:rPr lang="tr-TR" dirty="0" smtClean="0">
                <a:solidFill>
                  <a:srgbClr val="00339A"/>
                </a:solidFill>
              </a:rPr>
              <a:t>Önceden belirlenen</a:t>
            </a:r>
            <a:r>
              <a:rPr lang="en-US" dirty="0" smtClean="0">
                <a:solidFill>
                  <a:srgbClr val="00339A"/>
                </a:solidFill>
              </a:rPr>
              <a:t>, </a:t>
            </a:r>
            <a:r>
              <a:rPr lang="tr-TR" dirty="0" smtClean="0">
                <a:solidFill>
                  <a:srgbClr val="00339A"/>
                </a:solidFill>
              </a:rPr>
              <a:t>gerçekçi sistem verim beklentileri düzgün belirlenmiş başlangıç gereksinimleri ile özdeşlendirilmelidir</a:t>
            </a:r>
            <a:endParaRPr lang="en-US" dirty="0">
              <a:solidFill>
                <a:srgbClr val="0033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736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 err="1" smtClean="0">
                <a:solidFill>
                  <a:schemeClr val="bg1"/>
                </a:solidFill>
                <a:latin typeface="Albertus Medium" pitchFamily="34" charset="0"/>
              </a:rPr>
              <a:t>Aerisa</a:t>
            </a:r>
            <a:r>
              <a:rPr lang="en-US" sz="4800" i="1" dirty="0" smtClean="0">
                <a:solidFill>
                  <a:schemeClr val="bg1"/>
                </a:solidFill>
                <a:latin typeface="Albertus Medium" pitchFamily="34" charset="0"/>
              </a:rPr>
              <a:t> S</a:t>
            </a:r>
            <a:r>
              <a:rPr lang="tr-TR" sz="4800" i="1" dirty="0" smtClean="0">
                <a:solidFill>
                  <a:schemeClr val="bg1"/>
                </a:solidFill>
                <a:latin typeface="Albertus Medium" pitchFamily="34" charset="0"/>
              </a:rPr>
              <a:t>i</a:t>
            </a:r>
            <a:r>
              <a:rPr lang="en-US" sz="4800" i="1" dirty="0" smtClean="0">
                <a:solidFill>
                  <a:schemeClr val="bg1"/>
                </a:solidFill>
                <a:latin typeface="Albertus Medium" pitchFamily="34" charset="0"/>
              </a:rPr>
              <a:t>stem</a:t>
            </a:r>
            <a:r>
              <a:rPr lang="tr-TR" sz="4800" i="1" dirty="0" smtClean="0">
                <a:solidFill>
                  <a:schemeClr val="bg1"/>
                </a:solidFill>
                <a:latin typeface="Albertus Medium" pitchFamily="34" charset="0"/>
              </a:rPr>
              <a:t>i</a:t>
            </a:r>
            <a:endParaRPr lang="en-US" sz="48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7" name="Content Placeholder 3"/>
          <p:cNvSpPr txBox="1">
            <a:spLocks/>
          </p:cNvSpPr>
          <p:nvPr/>
        </p:nvSpPr>
        <p:spPr bwMode="auto">
          <a:xfrm>
            <a:off x="457200" y="1160206"/>
            <a:ext cx="8229600" cy="245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Char char="•"/>
              <a:defRPr sz="2800" b="1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1"/>
                </a:solidFill>
                <a:latin typeface="Segoe UI" pitchFamily="34" charset="0"/>
                <a:cs typeface="Segoe U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accent1"/>
                </a:solidFill>
                <a:latin typeface="Segoe UI" pitchFamily="34" charset="0"/>
                <a:cs typeface="Segoe U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Segoe UI" pitchFamily="34" charset="0"/>
                <a:cs typeface="Segoe U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Segoe UI" pitchFamily="34" charset="0"/>
                <a:cs typeface="Segoe U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Tx/>
              <a:buNone/>
              <a:tabLst/>
              <a:defRPr/>
            </a:pPr>
            <a:r>
              <a:rPr lang="tr-TR" sz="2400" kern="0" dirty="0" smtClean="0">
                <a:solidFill>
                  <a:srgbClr val="002060"/>
                </a:solidFill>
                <a:latin typeface="+mj-lt"/>
              </a:rPr>
              <a:t>Komple</a:t>
            </a:r>
            <a:r>
              <a:rPr lang="en-US" sz="2400" kern="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tr-TR" sz="2400" u="sng" kern="0" dirty="0" smtClean="0">
                <a:solidFill>
                  <a:srgbClr val="FF0000"/>
                </a:solidFill>
                <a:latin typeface="+mj-lt"/>
              </a:rPr>
              <a:t>İşlem Ekipman </a:t>
            </a:r>
            <a:r>
              <a:rPr lang="en-US" sz="2400" kern="0" dirty="0" smtClean="0">
                <a:solidFill>
                  <a:srgbClr val="002060"/>
                </a:solidFill>
                <a:latin typeface="+mj-lt"/>
              </a:rPr>
              <a:t>S</a:t>
            </a:r>
            <a:r>
              <a:rPr lang="tr-TR" sz="2400" kern="0" dirty="0" smtClean="0">
                <a:solidFill>
                  <a:srgbClr val="002060"/>
                </a:solidFill>
                <a:latin typeface="+mj-lt"/>
              </a:rPr>
              <a:t>is</a:t>
            </a:r>
            <a:r>
              <a:rPr lang="en-US" sz="2400" kern="0" dirty="0" smtClean="0">
                <a:solidFill>
                  <a:srgbClr val="002060"/>
                </a:solidFill>
                <a:latin typeface="+mj-lt"/>
              </a:rPr>
              <a:t>tem</a:t>
            </a:r>
            <a:r>
              <a:rPr lang="tr-TR" sz="2400" kern="0" dirty="0" smtClean="0">
                <a:solidFill>
                  <a:srgbClr val="002060"/>
                </a:solidFill>
                <a:latin typeface="+mj-lt"/>
              </a:rPr>
              <a:t>i</a:t>
            </a:r>
            <a:r>
              <a:rPr lang="en-US" sz="2400" kern="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tr-TR" sz="2400" kern="0" dirty="0" smtClean="0">
                <a:solidFill>
                  <a:srgbClr val="002060"/>
                </a:solidFill>
                <a:latin typeface="+mj-lt"/>
              </a:rPr>
              <a:t>Tedarik Sorumluluğu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Segoe UI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Segoe UI" pitchFamily="34" charset="0"/>
              </a:rPr>
              <a:t>Hava Kontrol</a:t>
            </a:r>
            <a:r>
              <a:rPr kumimoji="0" lang="tr-TR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Segoe UI" pitchFamily="34" charset="0"/>
              </a:rPr>
              <a:t> Üniteleri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Segoe UI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tr-TR" sz="2400" kern="0" dirty="0" smtClean="0">
                <a:solidFill>
                  <a:srgbClr val="000000"/>
                </a:solidFill>
                <a:latin typeface="+mj-lt"/>
              </a:rPr>
              <a:t>İy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Segoe UI" pitchFamily="34" charset="0"/>
              </a:rPr>
              <a:t>onizer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Segoe UI" pitchFamily="34" charset="0"/>
              </a:rPr>
              <a:t> </a:t>
            </a:r>
            <a:r>
              <a:rPr kumimoji="0" lang="tr-TR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Segoe UI" pitchFamily="34" charset="0"/>
              </a:rPr>
              <a:t>Ü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Segoe UI" pitchFamily="34" charset="0"/>
              </a:rPr>
              <a:t>nit</a:t>
            </a:r>
            <a:r>
              <a:rPr lang="tr-TR" sz="2400" kern="0" dirty="0" smtClean="0">
                <a:solidFill>
                  <a:srgbClr val="000000"/>
                </a:solidFill>
                <a:latin typeface="+mj-lt"/>
              </a:rPr>
              <a:t>eleri</a:t>
            </a: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Segoe UI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tr-TR" sz="2400" kern="0" dirty="0">
                <a:solidFill>
                  <a:srgbClr val="000000"/>
                </a:solidFill>
                <a:latin typeface="+mj-lt"/>
              </a:rPr>
              <a:t>K</a:t>
            </a:r>
            <a:r>
              <a:rPr lang="en-US" sz="2400" kern="0" baseline="0" dirty="0" err="1" smtClean="0">
                <a:solidFill>
                  <a:srgbClr val="000000"/>
                </a:solidFill>
                <a:latin typeface="+mj-lt"/>
              </a:rPr>
              <a:t>ontrol</a:t>
            </a:r>
            <a:r>
              <a:rPr lang="tr-TR" sz="2400" kern="0" baseline="0" dirty="0" smtClean="0">
                <a:solidFill>
                  <a:srgbClr val="000000"/>
                </a:solidFill>
                <a:latin typeface="+mj-lt"/>
              </a:rPr>
              <a:t>ler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Segoe UI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Segoe UI" pitchFamily="34" charset="0"/>
              </a:rPr>
              <a:t>Kanal Sistemi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Segoe UI" pitchFamily="34" charset="0"/>
              </a:rPr>
              <a:t>, </a:t>
            </a: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Segoe UI" pitchFamily="34" charset="0"/>
              </a:rPr>
              <a:t>değıtım</a:t>
            </a:r>
            <a:r>
              <a:rPr kumimoji="0" lang="tr-TR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Segoe UI" pitchFamily="34" charset="0"/>
              </a:rPr>
              <a:t> amaçlı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Segoe UI" pitchFamily="34" charset="0"/>
              </a:rPr>
              <a:t>(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Segoe UI" pitchFamily="34" charset="0"/>
              </a:rPr>
              <a:t>AerDuct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Segoe UI" pitchFamily="34" charset="0"/>
              </a:rPr>
              <a:t>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Segoe UI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76860" y="3149600"/>
            <a:ext cx="7457440" cy="0"/>
          </a:xfrm>
          <a:prstGeom prst="line">
            <a:avLst/>
          </a:prstGeom>
          <a:noFill/>
          <a:ln w="28575" cap="flat" cmpd="sng" algn="ctr">
            <a:solidFill>
              <a:srgbClr val="000000">
                <a:shade val="95000"/>
                <a:satMod val="105000"/>
              </a:srgbClr>
            </a:solidFill>
            <a:prstDash val="lgDash"/>
          </a:ln>
          <a:effectLst/>
        </p:spPr>
      </p:cxnSp>
      <p:cxnSp>
        <p:nvCxnSpPr>
          <p:cNvPr id="39" name="Straight Connector 38"/>
          <p:cNvCxnSpPr/>
          <p:nvPr/>
        </p:nvCxnSpPr>
        <p:spPr>
          <a:xfrm flipH="1">
            <a:off x="276860" y="5930900"/>
            <a:ext cx="7777480" cy="0"/>
          </a:xfrm>
          <a:prstGeom prst="line">
            <a:avLst/>
          </a:prstGeom>
          <a:noFill/>
          <a:ln w="28575" cap="flat" cmpd="sng" algn="ctr">
            <a:solidFill>
              <a:srgbClr val="000000">
                <a:shade val="95000"/>
                <a:satMod val="105000"/>
              </a:srgbClr>
            </a:solidFill>
            <a:prstDash val="lgDash"/>
          </a:ln>
          <a:effectLst/>
        </p:spPr>
      </p:cxnSp>
      <p:cxnSp>
        <p:nvCxnSpPr>
          <p:cNvPr id="40" name="Straight Connector 39"/>
          <p:cNvCxnSpPr/>
          <p:nvPr/>
        </p:nvCxnSpPr>
        <p:spPr>
          <a:xfrm>
            <a:off x="276860" y="3149600"/>
            <a:ext cx="0" cy="2739280"/>
          </a:xfrm>
          <a:prstGeom prst="line">
            <a:avLst/>
          </a:prstGeom>
          <a:noFill/>
          <a:ln w="28575" cap="flat" cmpd="sng" algn="ctr">
            <a:solidFill>
              <a:srgbClr val="000000">
                <a:shade val="95000"/>
                <a:satMod val="105000"/>
              </a:srgbClr>
            </a:solidFill>
            <a:prstDash val="lgDash"/>
          </a:ln>
          <a:effectLst/>
        </p:spPr>
      </p:cxn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2743200"/>
            <a:ext cx="15335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Straight Connector 41"/>
          <p:cNvCxnSpPr/>
          <p:nvPr/>
        </p:nvCxnSpPr>
        <p:spPr>
          <a:xfrm>
            <a:off x="8157210" y="4041799"/>
            <a:ext cx="0" cy="1866900"/>
          </a:xfrm>
          <a:prstGeom prst="line">
            <a:avLst/>
          </a:prstGeom>
          <a:noFill/>
          <a:ln w="28575" cap="flat" cmpd="sng" algn="ctr">
            <a:solidFill>
              <a:srgbClr val="000000">
                <a:shade val="95000"/>
                <a:satMod val="105000"/>
              </a:srgbClr>
            </a:solidFill>
            <a:prstDash val="lgDash"/>
          </a:ln>
          <a:effectLst/>
        </p:spPr>
      </p:cxnSp>
      <p:grpSp>
        <p:nvGrpSpPr>
          <p:cNvPr id="43" name="Group 42"/>
          <p:cNvGrpSpPr/>
          <p:nvPr/>
        </p:nvGrpSpPr>
        <p:grpSpPr>
          <a:xfrm>
            <a:off x="3124200" y="3228415"/>
            <a:ext cx="1924963" cy="2031284"/>
            <a:chOff x="3056448" y="1809750"/>
            <a:chExt cx="2497389" cy="2687874"/>
          </a:xfrm>
        </p:grpSpPr>
        <p:pic>
          <p:nvPicPr>
            <p:cNvPr id="44" name="Picture 43" descr="HW Sensors_01.JPG"/>
            <p:cNvPicPr>
              <a:picLocks noChangeAspect="1"/>
            </p:cNvPicPr>
            <p:nvPr/>
          </p:nvPicPr>
          <p:blipFill>
            <a:blip r:embed="rId4" cstate="print"/>
            <a:srcRect l="27500" t="5371" r="26667" b="28426"/>
            <a:stretch>
              <a:fillRect/>
            </a:stretch>
          </p:blipFill>
          <p:spPr>
            <a:xfrm>
              <a:off x="3076575" y="2581275"/>
              <a:ext cx="914400" cy="990600"/>
            </a:xfrm>
            <a:prstGeom prst="rect">
              <a:avLst/>
            </a:prstGeom>
          </p:spPr>
        </p:pic>
        <p:pic>
          <p:nvPicPr>
            <p:cNvPr id="45" name="Picture 44" descr="Santa Paula ducting 3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85142" y="1828800"/>
              <a:ext cx="1553759" cy="2643206"/>
            </a:xfrm>
            <a:prstGeom prst="rect">
              <a:avLst/>
            </a:prstGeom>
          </p:spPr>
        </p:pic>
        <p:pic>
          <p:nvPicPr>
            <p:cNvPr id="46" name="Picture 45" descr="DSCF103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5972" y="3533787"/>
              <a:ext cx="914400" cy="963837"/>
            </a:xfrm>
            <a:prstGeom prst="rect">
              <a:avLst/>
            </a:prstGeom>
          </p:spPr>
        </p:pic>
        <p:pic>
          <p:nvPicPr>
            <p:cNvPr id="47" name="Picture 46" descr="Santa Paula touch screen control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56448" y="1828800"/>
              <a:ext cx="1000132" cy="750099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3057525" y="1809750"/>
              <a:ext cx="2496312" cy="26670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410200" y="3228414"/>
            <a:ext cx="1844651" cy="2042410"/>
            <a:chOff x="6038850" y="1828800"/>
            <a:chExt cx="2478024" cy="2667000"/>
          </a:xfrm>
        </p:grpSpPr>
        <p:sp>
          <p:nvSpPr>
            <p:cNvPr id="50" name="Rectangle 49"/>
            <p:cNvSpPr/>
            <p:nvPr/>
          </p:nvSpPr>
          <p:spPr>
            <a:xfrm>
              <a:off x="6038850" y="1828800"/>
              <a:ext cx="2478024" cy="26670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 descr="HW Exhaust Installed 01.jpg"/>
            <p:cNvPicPr>
              <a:picLocks noChangeAspect="1"/>
            </p:cNvPicPr>
            <p:nvPr/>
          </p:nvPicPr>
          <p:blipFill>
            <a:blip r:embed="rId8" cstate="print"/>
            <a:srcRect l="27129" t="1026" r="3848"/>
            <a:stretch>
              <a:fillRect/>
            </a:stretch>
          </p:blipFill>
          <p:spPr>
            <a:xfrm>
              <a:off x="6057900" y="1849270"/>
              <a:ext cx="2450140" cy="2635005"/>
            </a:xfrm>
            <a:prstGeom prst="rect">
              <a:avLst/>
            </a:prstGeom>
          </p:spPr>
        </p:pic>
      </p:grpSp>
      <p:pic>
        <p:nvPicPr>
          <p:cNvPr id="52" name="Picture 2" descr="C:\Users\lsunshine\Documents\Aerisa\Projects\AHU design\Supply AHU hdwks bldg 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470" y="3228415"/>
            <a:ext cx="2281440" cy="2029386"/>
          </a:xfrm>
          <a:prstGeom prst="rect">
            <a:avLst/>
          </a:prstGeom>
          <a:noFill/>
          <a:ln w="31750">
            <a:solidFill>
              <a:srgbClr val="002060"/>
            </a:solidFill>
          </a:ln>
        </p:spPr>
      </p:pic>
      <p:sp>
        <p:nvSpPr>
          <p:cNvPr id="53" name="TextBox 23"/>
          <p:cNvSpPr txBox="1">
            <a:spLocks noChangeArrowheads="1"/>
          </p:cNvSpPr>
          <p:nvPr/>
        </p:nvSpPr>
        <p:spPr bwMode="auto">
          <a:xfrm>
            <a:off x="428470" y="5260731"/>
            <a:ext cx="2367435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300" dirty="0" smtClean="0">
                <a:solidFill>
                  <a:srgbClr val="00339A"/>
                </a:solidFill>
                <a:latin typeface="+mj-lt"/>
              </a:rPr>
              <a:t>Dış hava filtrelenir, iyonize edilir ve hava kontrol ünitesinden tesise verilir. </a:t>
            </a:r>
            <a:endParaRPr lang="en-US" sz="1300" dirty="0">
              <a:solidFill>
                <a:srgbClr val="00339A"/>
              </a:solidFill>
              <a:latin typeface="+mj-lt"/>
            </a:endParaRPr>
          </a:p>
        </p:txBody>
      </p:sp>
      <p:sp>
        <p:nvSpPr>
          <p:cNvPr id="54" name="TextBox 23"/>
          <p:cNvSpPr txBox="1">
            <a:spLocks noChangeArrowheads="1"/>
          </p:cNvSpPr>
          <p:nvPr/>
        </p:nvSpPr>
        <p:spPr bwMode="auto">
          <a:xfrm>
            <a:off x="3075127" y="5257800"/>
            <a:ext cx="2206549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300" dirty="0" smtClean="0">
                <a:solidFill>
                  <a:srgbClr val="00339A"/>
                </a:solidFill>
                <a:latin typeface="+mj-lt"/>
              </a:rPr>
              <a:t>İç mekan hava akışı algılayıcılarla ve otomatize kontrollerle desteklenir</a:t>
            </a:r>
            <a:endParaRPr lang="en-US" sz="1300" dirty="0">
              <a:solidFill>
                <a:srgbClr val="00339A"/>
              </a:solidFill>
              <a:latin typeface="+mj-lt"/>
            </a:endParaRPr>
          </a:p>
        </p:txBody>
      </p:sp>
      <p:sp>
        <p:nvSpPr>
          <p:cNvPr id="55" name="TextBox 23"/>
          <p:cNvSpPr txBox="1">
            <a:spLocks noChangeArrowheads="1"/>
          </p:cNvSpPr>
          <p:nvPr/>
        </p:nvSpPr>
        <p:spPr bwMode="auto">
          <a:xfrm>
            <a:off x="5281677" y="5277674"/>
            <a:ext cx="21097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400" dirty="0" smtClean="0">
                <a:solidFill>
                  <a:srgbClr val="00339A"/>
                </a:solidFill>
                <a:latin typeface="+mj-lt"/>
              </a:rPr>
              <a:t>İyonize ve temiz hava atımı için egzos sistemi</a:t>
            </a:r>
            <a:endParaRPr lang="en-US" sz="1400" dirty="0">
              <a:solidFill>
                <a:srgbClr val="00339A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 rot="1260898">
            <a:off x="6837741" y="2081594"/>
            <a:ext cx="2301702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txBody>
          <a:bodyPr wrap="square" lIns="182880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+mj-lt"/>
              </a:rPr>
              <a:t>Div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44, 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23</a:t>
            </a:r>
            <a:r>
              <a:rPr lang="tr-TR" sz="2400" dirty="0" smtClean="0">
                <a:solidFill>
                  <a:srgbClr val="FF0000"/>
                </a:solidFill>
                <a:latin typeface="+mj-lt"/>
              </a:rPr>
              <a:t> değil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87286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800" i="1" dirty="0" smtClean="0">
                <a:solidFill>
                  <a:schemeClr val="bg1"/>
                </a:solidFill>
                <a:latin typeface="Albertus Medium" pitchFamily="34" charset="0"/>
              </a:rPr>
              <a:t>Düşük</a:t>
            </a:r>
            <a:r>
              <a:rPr lang="en-US" sz="4800" i="1" dirty="0" smtClean="0">
                <a:solidFill>
                  <a:schemeClr val="bg1"/>
                </a:solidFill>
                <a:latin typeface="Albertus Medium" pitchFamily="34" charset="0"/>
              </a:rPr>
              <a:t> </a:t>
            </a:r>
            <a:r>
              <a:rPr lang="tr-TR" sz="4800" i="1" dirty="0" smtClean="0">
                <a:solidFill>
                  <a:schemeClr val="bg1"/>
                </a:solidFill>
                <a:latin typeface="Albertus Medium" pitchFamily="34" charset="0"/>
              </a:rPr>
              <a:t>İşletim ve Bakım Maliyeti</a:t>
            </a:r>
            <a:endParaRPr lang="en-US" sz="48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95400"/>
            <a:ext cx="4432479" cy="4724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tr-TR" sz="2400" b="1" dirty="0" smtClean="0">
                <a:solidFill>
                  <a:srgbClr val="00339A"/>
                </a:solidFill>
                <a:latin typeface="Calibri"/>
              </a:rPr>
              <a:t>Nispi Düşük İşletim ve Bakım Maliyeti</a:t>
            </a:r>
            <a:endParaRPr lang="en-US" sz="2400" b="1" dirty="0">
              <a:solidFill>
                <a:srgbClr val="00339A"/>
              </a:solidFill>
              <a:latin typeface="Calibri"/>
            </a:endParaRPr>
          </a:p>
          <a:p>
            <a:pPr lvl="0"/>
            <a:endParaRPr lang="en-US" sz="2000" dirty="0">
              <a:solidFill>
                <a:srgbClr val="00339A"/>
              </a:solidFill>
              <a:latin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Kimyasal gerektirmez</a:t>
            </a:r>
            <a:endParaRPr lang="en-US" sz="2000" dirty="0">
              <a:solidFill>
                <a:srgbClr val="00339A"/>
              </a:solidFill>
              <a:latin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Besleme gerektirmez</a:t>
            </a:r>
            <a:endParaRPr lang="en-US" sz="2000" dirty="0">
              <a:solidFill>
                <a:srgbClr val="00339A"/>
              </a:solidFill>
              <a:latin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Su gerektirmez</a:t>
            </a:r>
            <a:endParaRPr lang="en-US" sz="2000" dirty="0">
              <a:solidFill>
                <a:srgbClr val="00339A"/>
              </a:solidFill>
              <a:latin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İşlem malzemesi gerektirmez</a:t>
            </a:r>
            <a:endParaRPr lang="en-US" sz="2000" dirty="0">
              <a:solidFill>
                <a:srgbClr val="00339A"/>
              </a:solidFill>
              <a:latin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İşlem malzeme atığı oluşmaz</a:t>
            </a:r>
            <a:endParaRPr lang="en-US" sz="2000" dirty="0">
              <a:solidFill>
                <a:srgbClr val="00339A"/>
              </a:solidFill>
              <a:latin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Çok yüksek</a:t>
            </a:r>
            <a:r>
              <a:rPr lang="en-US" sz="2000" dirty="0" smtClean="0">
                <a:solidFill>
                  <a:srgbClr val="00339A"/>
                </a:solidFill>
                <a:latin typeface="Calibri"/>
              </a:rPr>
              <a:t> </a:t>
            </a:r>
            <a:r>
              <a:rPr lang="en-US" sz="2000" dirty="0">
                <a:solidFill>
                  <a:srgbClr val="00339A"/>
                </a:solidFill>
                <a:latin typeface="Calibri"/>
              </a:rPr>
              <a:t>pH </a:t>
            </a: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seviyeli atık oluşmaz</a:t>
            </a:r>
            <a:endParaRPr lang="en-US" sz="2000" dirty="0">
              <a:solidFill>
                <a:srgbClr val="00339A"/>
              </a:solidFill>
              <a:latin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9A"/>
                </a:solidFill>
                <a:latin typeface="Calibri"/>
              </a:rPr>
              <a:t>Fan </a:t>
            </a:r>
            <a:r>
              <a:rPr lang="en-US" sz="2000" dirty="0" err="1" smtClean="0">
                <a:solidFill>
                  <a:srgbClr val="00339A"/>
                </a:solidFill>
                <a:latin typeface="Calibri"/>
              </a:rPr>
              <a:t>ener</a:t>
            </a: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ji gereksimi bir </a:t>
            </a:r>
            <a:r>
              <a:rPr lang="en-US" sz="2000" dirty="0" smtClean="0">
                <a:solidFill>
                  <a:srgbClr val="00339A"/>
                </a:solidFill>
                <a:latin typeface="Calibri"/>
              </a:rPr>
              <a:t> </a:t>
            </a: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üfleyiciden daha az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İy</a:t>
            </a:r>
            <a:r>
              <a:rPr lang="en-US" sz="2000" dirty="0" err="1" smtClean="0">
                <a:solidFill>
                  <a:srgbClr val="00339A"/>
                </a:solidFill>
                <a:latin typeface="Calibri"/>
              </a:rPr>
              <a:t>oniza</a:t>
            </a: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sy</a:t>
            </a:r>
            <a:r>
              <a:rPr lang="en-US" sz="2000" dirty="0" smtClean="0">
                <a:solidFill>
                  <a:srgbClr val="00339A"/>
                </a:solidFill>
                <a:latin typeface="Calibri"/>
              </a:rPr>
              <a:t>on </a:t>
            </a:r>
            <a:r>
              <a:rPr lang="en-US" sz="2000" dirty="0" err="1" smtClean="0">
                <a:solidFill>
                  <a:srgbClr val="00339A"/>
                </a:solidFill>
                <a:latin typeface="Calibri"/>
              </a:rPr>
              <a:t>modul</a:t>
            </a: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ü</a:t>
            </a:r>
            <a:r>
              <a:rPr lang="en-US" sz="2000" dirty="0" smtClean="0">
                <a:solidFill>
                  <a:srgbClr val="00339A"/>
                </a:solidFill>
                <a:latin typeface="Calibri"/>
              </a:rPr>
              <a:t>: </a:t>
            </a: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sadece</a:t>
            </a:r>
            <a:r>
              <a:rPr lang="en-US" sz="2000" dirty="0" smtClean="0">
                <a:solidFill>
                  <a:srgbClr val="00339A"/>
                </a:solidFill>
                <a:latin typeface="Calibri"/>
              </a:rPr>
              <a:t> </a:t>
            </a:r>
            <a:r>
              <a:rPr lang="en-US" sz="2000" dirty="0">
                <a:solidFill>
                  <a:srgbClr val="00339A"/>
                </a:solidFill>
                <a:latin typeface="Calibri"/>
              </a:rPr>
              <a:t>50 </a:t>
            </a:r>
            <a:r>
              <a:rPr lang="en-US" sz="2000" dirty="0" smtClean="0">
                <a:solidFill>
                  <a:srgbClr val="00339A"/>
                </a:solidFill>
                <a:latin typeface="Calibri"/>
              </a:rPr>
              <a:t>Watt </a:t>
            </a:r>
            <a:r>
              <a:rPr lang="en-US" sz="1100" dirty="0">
                <a:solidFill>
                  <a:srgbClr val="00339A"/>
                </a:solidFill>
                <a:latin typeface="Calibri"/>
              </a:rPr>
              <a:t>(Model 5550)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339A"/>
                </a:solidFill>
                <a:latin typeface="Calibri"/>
              </a:rPr>
              <a:t>T</a:t>
            </a: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üp değişimi</a:t>
            </a:r>
            <a:r>
              <a:rPr lang="en-US" sz="2000" dirty="0" smtClean="0">
                <a:solidFill>
                  <a:srgbClr val="00339A"/>
                </a:solidFill>
                <a:latin typeface="Calibri"/>
              </a:rPr>
              <a:t> : </a:t>
            </a:r>
            <a:r>
              <a:rPr lang="tr-TR" sz="2000" dirty="0" smtClean="0">
                <a:solidFill>
                  <a:srgbClr val="00339A"/>
                </a:solidFill>
                <a:latin typeface="Calibri"/>
              </a:rPr>
              <a:t>Ucuz ve kolay</a:t>
            </a:r>
            <a:endParaRPr lang="en-US" sz="2000" dirty="0">
              <a:solidFill>
                <a:srgbClr val="0070C0"/>
              </a:solidFill>
              <a:latin typeface="+mj-lt"/>
            </a:endParaRPr>
          </a:p>
          <a:p>
            <a:endParaRPr lang="en-US" sz="2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44</a:t>
            </a:fld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7501" b="4530"/>
          <a:stretch/>
        </p:blipFill>
        <p:spPr>
          <a:xfrm>
            <a:off x="4572000" y="1190625"/>
            <a:ext cx="43434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232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tr-TR" sz="4800" i="1" dirty="0" smtClean="0">
                <a:solidFill>
                  <a:schemeClr val="bg1"/>
                </a:solidFill>
                <a:latin typeface="Albertus Medium" pitchFamily="34" charset="0"/>
              </a:rPr>
              <a:t>Atık Su Çalışmaları</a:t>
            </a:r>
            <a:endParaRPr lang="en-US" sz="48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886200"/>
            <a:ext cx="8229600" cy="1981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0339A"/>
                </a:solidFill>
                <a:latin typeface="+mj-lt"/>
              </a:rPr>
              <a:t>Aerisa</a:t>
            </a:r>
            <a:r>
              <a:rPr lang="en-US" dirty="0">
                <a:solidFill>
                  <a:srgbClr val="00339A"/>
                </a:solidFill>
                <a:latin typeface="+mj-lt"/>
              </a:rPr>
              <a:t> </a:t>
            </a:r>
            <a:r>
              <a:rPr lang="tr-TR" dirty="0" smtClean="0">
                <a:solidFill>
                  <a:srgbClr val="00339A"/>
                </a:solidFill>
                <a:latin typeface="+mj-lt"/>
              </a:rPr>
              <a:t>çok farklı amaçlı atık su uygulamaları donanımı amaçlı kuıllanılmaktadır </a:t>
            </a:r>
            <a:r>
              <a:rPr lang="en-US" dirty="0" smtClean="0">
                <a:solidFill>
                  <a:srgbClr val="00339A"/>
                </a:solidFill>
                <a:latin typeface="+mj-lt"/>
              </a:rPr>
              <a:t>:</a:t>
            </a:r>
            <a:endParaRPr lang="en-US" dirty="0">
              <a:solidFill>
                <a:srgbClr val="00339A"/>
              </a:solidFill>
              <a:latin typeface="+mj-lt"/>
            </a:endParaRPr>
          </a:p>
          <a:p>
            <a:pPr marL="1600200" indent="-228600">
              <a:buClr>
                <a:srgbClr val="0070C0"/>
              </a:buClr>
              <a:buFont typeface="Arial" pitchFamily="34" charset="0"/>
              <a:buChar char="•"/>
            </a:pPr>
            <a:r>
              <a:rPr lang="tr-TR" dirty="0" smtClean="0">
                <a:solidFill>
                  <a:srgbClr val="00339A"/>
                </a:solidFill>
                <a:latin typeface="+mj-lt"/>
              </a:rPr>
              <a:t>Ana tesis ve Katı atık işleme tesisleri</a:t>
            </a:r>
            <a:endParaRPr lang="en-US" dirty="0">
              <a:solidFill>
                <a:srgbClr val="00339A"/>
              </a:solidFill>
              <a:latin typeface="+mj-lt"/>
            </a:endParaRPr>
          </a:p>
          <a:p>
            <a:pPr marL="1600200" indent="-228600">
              <a:buClr>
                <a:srgbClr val="0070C0"/>
              </a:buClr>
              <a:buFont typeface="Arial" pitchFamily="34" charset="0"/>
              <a:buChar char="•"/>
            </a:pPr>
            <a:r>
              <a:rPr lang="tr-TR" dirty="0" smtClean="0">
                <a:solidFill>
                  <a:srgbClr val="00339A"/>
                </a:solidFill>
                <a:latin typeface="+mj-lt"/>
              </a:rPr>
              <a:t>Ölçüm istasyonları</a:t>
            </a:r>
            <a:endParaRPr lang="en-US" dirty="0">
              <a:solidFill>
                <a:srgbClr val="00339A"/>
              </a:solidFill>
              <a:latin typeface="+mj-lt"/>
            </a:endParaRPr>
          </a:p>
          <a:p>
            <a:pPr marL="1600200" indent="-228600">
              <a:buClr>
                <a:srgbClr val="0070C0"/>
              </a:buClr>
              <a:buFont typeface="Arial" pitchFamily="34" charset="0"/>
              <a:buChar char="•"/>
            </a:pPr>
            <a:r>
              <a:rPr lang="tr-TR" dirty="0" smtClean="0">
                <a:solidFill>
                  <a:srgbClr val="00339A"/>
                </a:solidFill>
                <a:latin typeface="+mj-lt"/>
              </a:rPr>
              <a:t>Pompa istasyonları</a:t>
            </a:r>
            <a:endParaRPr lang="en-US" dirty="0">
              <a:solidFill>
                <a:srgbClr val="00339A"/>
              </a:solidFill>
              <a:latin typeface="+mj-lt"/>
            </a:endParaRPr>
          </a:p>
          <a:p>
            <a:pPr marL="1600200" indent="-228600">
              <a:buClr>
                <a:srgbClr val="0070C0"/>
              </a:buClr>
              <a:buFont typeface="Arial" pitchFamily="34" charset="0"/>
              <a:buChar char="•"/>
            </a:pPr>
            <a:r>
              <a:rPr lang="tr-TR" dirty="0" smtClean="0">
                <a:solidFill>
                  <a:srgbClr val="00339A"/>
                </a:solidFill>
                <a:latin typeface="+mj-lt"/>
              </a:rPr>
              <a:t>Tesis akışkan havzaları</a:t>
            </a:r>
            <a:endParaRPr lang="en-US" dirty="0">
              <a:solidFill>
                <a:srgbClr val="00339A"/>
              </a:solidFill>
              <a:latin typeface="+mj-lt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HUs off Truck 06.jpg"/>
          <p:cNvPicPr>
            <a:picLocks noChangeAspect="1"/>
          </p:cNvPicPr>
          <p:nvPr/>
        </p:nvPicPr>
        <p:blipFill>
          <a:blip r:embed="rId3" cstate="print"/>
          <a:srcRect t="27188" b="24375"/>
          <a:stretch>
            <a:fillRect/>
          </a:stretch>
        </p:blipFill>
        <p:spPr>
          <a:xfrm>
            <a:off x="762000" y="1143000"/>
            <a:ext cx="7543800" cy="27410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8755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Palm Valley WRF </a:t>
            </a:r>
            <a:r>
              <a:rPr lang="en-US" sz="2000" i="1" dirty="0">
                <a:solidFill>
                  <a:schemeClr val="bg1"/>
                </a:solidFill>
                <a:latin typeface="Albertus Medium" pitchFamily="34" charset="0"/>
              </a:rPr>
              <a:t>(Goodyear, AZ)</a:t>
            </a:r>
            <a:endParaRPr lang="en-US" sz="48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PB236204.JPG"/>
          <p:cNvPicPr>
            <a:picLocks noChangeAspect="1"/>
          </p:cNvPicPr>
          <p:nvPr/>
        </p:nvPicPr>
        <p:blipFill>
          <a:blip r:embed="rId3" cstate="print"/>
          <a:srcRect l="10001" r="8571"/>
          <a:stretch>
            <a:fillRect/>
          </a:stretch>
        </p:blipFill>
        <p:spPr bwMode="auto">
          <a:xfrm>
            <a:off x="0" y="4705351"/>
            <a:ext cx="1923845" cy="177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581400" y="1123176"/>
            <a:ext cx="563880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rgbClr val="00339A"/>
                </a:solidFill>
                <a:latin typeface="Arial" pitchFamily="34" charset="0"/>
                <a:cs typeface="Arial" pitchFamily="34" charset="0"/>
              </a:rPr>
              <a:t>Ana ve Katı atık tesisleri</a:t>
            </a:r>
            <a:r>
              <a:rPr lang="en-US" b="1" dirty="0" smtClean="0">
                <a:solidFill>
                  <a:srgbClr val="00339A"/>
                </a:solidFill>
                <a:latin typeface="Arial" pitchFamily="34" charset="0"/>
                <a:cs typeface="Arial" pitchFamily="34" charset="0"/>
              </a:rPr>
              <a:t>:  To</a:t>
            </a:r>
            <a:r>
              <a:rPr lang="tr-TR" b="1" dirty="0" smtClean="0">
                <a:solidFill>
                  <a:srgbClr val="00339A"/>
                </a:solidFill>
                <a:latin typeface="Arial" pitchFamily="34" charset="0"/>
                <a:cs typeface="Arial" pitchFamily="34" charset="0"/>
              </a:rPr>
              <a:t>plam</a:t>
            </a:r>
            <a:r>
              <a:rPr lang="en-US" b="1" dirty="0" smtClean="0">
                <a:solidFill>
                  <a:srgbClr val="00339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00339A"/>
                </a:solidFill>
                <a:latin typeface="Arial" pitchFamily="34" charset="0"/>
                <a:cs typeface="Arial" pitchFamily="34" charset="0"/>
              </a:rPr>
              <a:t>65K ft</a:t>
            </a:r>
            <a:r>
              <a:rPr lang="en-US" b="1" baseline="30000" dirty="0">
                <a:solidFill>
                  <a:srgbClr val="00339A"/>
                </a:solidFill>
                <a:latin typeface="Arial" pitchFamily="34" charset="0"/>
                <a:cs typeface="Arial" pitchFamily="34" charset="0"/>
              </a:rPr>
              <a:t>3</a:t>
            </a:r>
          </a:p>
          <a:p>
            <a:endParaRPr lang="en-US" sz="600" b="1" dirty="0">
              <a:solidFill>
                <a:srgbClr val="00339A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b="1" dirty="0">
                <a:solidFill>
                  <a:srgbClr val="00339A"/>
                </a:solidFill>
                <a:latin typeface="Calibri"/>
              </a:rPr>
              <a:t>Problem:</a:t>
            </a:r>
          </a:p>
          <a:p>
            <a:pPr marL="228600" lvl="0" indent="-228600">
              <a:buFont typeface="Arial" pitchFamily="34" charset="0"/>
              <a:buChar char="•"/>
            </a:pPr>
            <a:r>
              <a:rPr lang="tr-TR" sz="1600" dirty="0" smtClean="0">
                <a:solidFill>
                  <a:srgbClr val="00339A"/>
                </a:solidFill>
                <a:latin typeface="Calibri"/>
              </a:rPr>
              <a:t>Toplumdan yükselen koku karşıtı söylemler</a:t>
            </a:r>
            <a:endParaRPr lang="en-US" sz="1600" dirty="0">
              <a:solidFill>
                <a:srgbClr val="00339A"/>
              </a:solidFill>
              <a:latin typeface="Calibri"/>
            </a:endParaRPr>
          </a:p>
          <a:p>
            <a:pPr marL="228600" lvl="0" indent="-228600">
              <a:buFont typeface="Arial" pitchFamily="34" charset="0"/>
              <a:buChar char="•"/>
            </a:pPr>
            <a:r>
              <a:rPr lang="en-US" sz="1600" dirty="0">
                <a:solidFill>
                  <a:srgbClr val="00339A"/>
                </a:solidFill>
                <a:latin typeface="Calibri"/>
              </a:rPr>
              <a:t>PVWRF </a:t>
            </a:r>
            <a:r>
              <a:rPr lang="tr-TR" sz="1600" dirty="0" smtClean="0">
                <a:solidFill>
                  <a:srgbClr val="00339A"/>
                </a:solidFill>
                <a:latin typeface="Calibri"/>
              </a:rPr>
              <a:t>tesisinin </a:t>
            </a:r>
            <a:r>
              <a:rPr lang="en-US" sz="1600" dirty="0" smtClean="0">
                <a:solidFill>
                  <a:srgbClr val="00339A"/>
                </a:solidFill>
                <a:latin typeface="Calibri"/>
              </a:rPr>
              <a:t>Goodyear </a:t>
            </a:r>
            <a:r>
              <a:rPr lang="tr-TR" sz="1600" dirty="0" smtClean="0">
                <a:solidFill>
                  <a:srgbClr val="00339A"/>
                </a:solidFill>
                <a:latin typeface="Calibri"/>
              </a:rPr>
              <a:t> şehri ve</a:t>
            </a:r>
            <a:r>
              <a:rPr lang="en-US" sz="1600" dirty="0" smtClean="0">
                <a:solidFill>
                  <a:srgbClr val="00339A"/>
                </a:solidFill>
                <a:latin typeface="Calibri"/>
              </a:rPr>
              <a:t> the </a:t>
            </a:r>
            <a:r>
              <a:rPr lang="en-US" sz="1600" dirty="0">
                <a:solidFill>
                  <a:srgbClr val="00339A"/>
                </a:solidFill>
                <a:latin typeface="Calibri"/>
              </a:rPr>
              <a:t>Maricopa County Environmental </a:t>
            </a:r>
            <a:r>
              <a:rPr lang="tr-TR" sz="1600" dirty="0" smtClean="0">
                <a:solidFill>
                  <a:srgbClr val="00339A"/>
                </a:solidFill>
                <a:latin typeface="Calibri"/>
              </a:rPr>
              <a:t>Bölümünden ağır cezalarla karşılaşması</a:t>
            </a:r>
            <a:endParaRPr lang="en-US" sz="1600" dirty="0">
              <a:solidFill>
                <a:srgbClr val="00339A"/>
              </a:solidFill>
              <a:latin typeface="Calibri"/>
            </a:endParaRPr>
          </a:p>
          <a:p>
            <a:pPr marL="228600" lvl="0" indent="-22860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339A"/>
                </a:solidFill>
                <a:latin typeface="Calibri"/>
              </a:rPr>
              <a:t>H</a:t>
            </a:r>
            <a:r>
              <a:rPr lang="en-US" sz="1600" baseline="-25000" dirty="0">
                <a:solidFill>
                  <a:srgbClr val="00339A"/>
                </a:solidFill>
                <a:latin typeface="Calibri"/>
              </a:rPr>
              <a:t>2</a:t>
            </a:r>
            <a:r>
              <a:rPr lang="en-US" sz="1600" dirty="0">
                <a:solidFill>
                  <a:srgbClr val="00339A"/>
                </a:solidFill>
                <a:latin typeface="Calibri"/>
              </a:rPr>
              <a:t>S </a:t>
            </a:r>
            <a:r>
              <a:rPr lang="tr-TR" sz="1600" dirty="0" smtClean="0">
                <a:solidFill>
                  <a:srgbClr val="00339A"/>
                </a:solidFill>
                <a:latin typeface="Calibri"/>
              </a:rPr>
              <a:t>ölçümleri</a:t>
            </a:r>
            <a:r>
              <a:rPr lang="en-US" sz="1600" dirty="0" smtClean="0">
                <a:solidFill>
                  <a:srgbClr val="00339A"/>
                </a:solidFill>
                <a:latin typeface="Calibri"/>
              </a:rPr>
              <a:t>: </a:t>
            </a:r>
            <a:r>
              <a:rPr lang="en-US" sz="1600" dirty="0">
                <a:solidFill>
                  <a:srgbClr val="00339A"/>
                </a:solidFill>
                <a:latin typeface="Calibri"/>
              </a:rPr>
              <a:t>30,000 ppb </a:t>
            </a:r>
            <a:r>
              <a:rPr lang="tr-TR" sz="1600" dirty="0" smtClean="0">
                <a:solidFill>
                  <a:srgbClr val="00339A"/>
                </a:solidFill>
                <a:latin typeface="Calibri"/>
              </a:rPr>
              <a:t>azami</a:t>
            </a:r>
            <a:r>
              <a:rPr lang="en-US" sz="1600" dirty="0" smtClean="0">
                <a:solidFill>
                  <a:srgbClr val="00339A"/>
                </a:solidFill>
                <a:latin typeface="Calibri"/>
              </a:rPr>
              <a:t>; </a:t>
            </a:r>
            <a:r>
              <a:rPr lang="en-US" sz="1600" dirty="0">
                <a:solidFill>
                  <a:srgbClr val="00339A"/>
                </a:solidFill>
                <a:latin typeface="Calibri"/>
              </a:rPr>
              <a:t>20,000 ppb </a:t>
            </a:r>
            <a:r>
              <a:rPr lang="tr-TR" sz="1600" dirty="0" smtClean="0">
                <a:solidFill>
                  <a:srgbClr val="00339A"/>
                </a:solidFill>
                <a:latin typeface="Calibri"/>
              </a:rPr>
              <a:t>ortalama</a:t>
            </a:r>
            <a:endParaRPr lang="en-US" sz="1600" dirty="0">
              <a:solidFill>
                <a:srgbClr val="00339A"/>
              </a:solidFill>
              <a:latin typeface="Calibri"/>
            </a:endParaRPr>
          </a:p>
          <a:p>
            <a:pPr marL="228600" lvl="0" indent="-228600">
              <a:defRPr/>
            </a:pPr>
            <a:endParaRPr lang="en-US" sz="600" dirty="0">
              <a:solidFill>
                <a:srgbClr val="00339A"/>
              </a:solidFill>
              <a:latin typeface="Calibri"/>
            </a:endParaRPr>
          </a:p>
          <a:p>
            <a:pPr lvl="0"/>
            <a:r>
              <a:rPr lang="tr-TR" b="1" dirty="0" smtClean="0">
                <a:solidFill>
                  <a:srgbClr val="00339A"/>
                </a:solidFill>
                <a:latin typeface="Calibri"/>
              </a:rPr>
              <a:t>Çözüm</a:t>
            </a:r>
            <a:r>
              <a:rPr lang="en-US" b="1" dirty="0" smtClean="0">
                <a:solidFill>
                  <a:srgbClr val="00339A"/>
                </a:solidFill>
                <a:latin typeface="Calibri"/>
              </a:rPr>
              <a:t>:</a:t>
            </a:r>
            <a:endParaRPr lang="en-US" b="1" dirty="0">
              <a:solidFill>
                <a:srgbClr val="00339A"/>
              </a:solidFill>
              <a:latin typeface="Calibri"/>
            </a:endParaRPr>
          </a:p>
          <a:p>
            <a:pPr marL="228600" lvl="0" indent="-228600">
              <a:buFont typeface="Arial" pitchFamily="34" charset="0"/>
              <a:buChar char="•"/>
            </a:pPr>
            <a:r>
              <a:rPr lang="tr-TR" sz="1600" dirty="0" smtClean="0">
                <a:solidFill>
                  <a:srgbClr val="00339A"/>
                </a:solidFill>
                <a:latin typeface="Calibri"/>
              </a:rPr>
              <a:t>Tesisteki geleneksel kimyasal arındırıcıların değişimi </a:t>
            </a:r>
          </a:p>
          <a:p>
            <a:pPr marL="228600" lvl="0" indent="-228600">
              <a:buFont typeface="Arial" pitchFamily="34" charset="0"/>
              <a:buChar char="•"/>
            </a:pPr>
            <a:r>
              <a:rPr lang="tr-TR" sz="1600" dirty="0" smtClean="0">
                <a:solidFill>
                  <a:srgbClr val="00339A"/>
                </a:solidFill>
                <a:latin typeface="Calibri"/>
              </a:rPr>
              <a:t>Yönetim, Ofis ve UV mekanlarına yeni kanal sistemi ilavesi </a:t>
            </a:r>
          </a:p>
          <a:p>
            <a:pPr marL="228600" lvl="0" indent="-228600">
              <a:buFont typeface="Arial" pitchFamily="34" charset="0"/>
              <a:buChar char="•"/>
            </a:pPr>
            <a:r>
              <a:rPr lang="tr-TR" sz="1600" dirty="0" smtClean="0">
                <a:solidFill>
                  <a:srgbClr val="00339A"/>
                </a:solidFill>
                <a:latin typeface="Calibri"/>
              </a:rPr>
              <a:t>İlçe/Ülke kurallarına uyum ve şikayetlerin kaldırımı </a:t>
            </a:r>
            <a:endParaRPr lang="en-US" sz="1600" dirty="0">
              <a:solidFill>
                <a:srgbClr val="00339A"/>
              </a:solidFill>
              <a:latin typeface="Calibri"/>
            </a:endParaRPr>
          </a:p>
          <a:p>
            <a:pPr marL="228600" lvl="0" indent="-228600">
              <a:buFont typeface="Arial" pitchFamily="34" charset="0"/>
              <a:buChar char="•"/>
            </a:pPr>
            <a:r>
              <a:rPr lang="tr-TR" sz="1600" dirty="0" smtClean="0">
                <a:solidFill>
                  <a:srgbClr val="00339A"/>
                </a:solidFill>
                <a:latin typeface="Calibri"/>
              </a:rPr>
              <a:t>İyileştirilmiş çalışma ortamı</a:t>
            </a:r>
            <a:r>
              <a:rPr lang="en-US" sz="1600" dirty="0" smtClean="0">
                <a:solidFill>
                  <a:srgbClr val="00339A"/>
                </a:solidFill>
                <a:latin typeface="Calibri"/>
              </a:rPr>
              <a:t>, </a:t>
            </a:r>
            <a:r>
              <a:rPr lang="tr-TR" sz="1600" dirty="0" smtClean="0">
                <a:solidFill>
                  <a:srgbClr val="00339A"/>
                </a:solidFill>
                <a:latin typeface="Calibri"/>
              </a:rPr>
              <a:t>korozyon azalımı</a:t>
            </a:r>
            <a:endParaRPr lang="en-US" sz="1600" dirty="0">
              <a:solidFill>
                <a:srgbClr val="00339A"/>
              </a:solidFill>
              <a:latin typeface="Calibri"/>
            </a:endParaRPr>
          </a:p>
          <a:p>
            <a:pPr marL="228600" lvl="0" indent="-228600">
              <a:buFont typeface="Arial" pitchFamily="34" charset="0"/>
              <a:buChar char="•"/>
            </a:pPr>
            <a:r>
              <a:rPr lang="tr-TR" sz="1600" dirty="0" smtClean="0">
                <a:solidFill>
                  <a:srgbClr val="00339A"/>
                </a:solidFill>
                <a:latin typeface="Calibri"/>
              </a:rPr>
              <a:t>5 yıldır devrede</a:t>
            </a:r>
            <a:endParaRPr lang="en-US" sz="1600" dirty="0">
              <a:solidFill>
                <a:srgbClr val="00339A"/>
              </a:solidFill>
              <a:latin typeface="Calibri"/>
            </a:endParaRPr>
          </a:p>
          <a:p>
            <a:pPr marL="228600" lvl="0" indent="-228600">
              <a:buFont typeface="Arial" pitchFamily="34" charset="0"/>
              <a:buChar char="•"/>
            </a:pPr>
            <a:r>
              <a:rPr lang="tr-TR" b="1" dirty="0" smtClean="0">
                <a:solidFill>
                  <a:srgbClr val="00339A"/>
                </a:solidFill>
                <a:latin typeface="Calibri"/>
              </a:rPr>
              <a:t>Test Sonuçları </a:t>
            </a:r>
            <a:r>
              <a:rPr lang="en-US" b="1" dirty="0" smtClean="0">
                <a:solidFill>
                  <a:srgbClr val="00339A"/>
                </a:solidFill>
                <a:latin typeface="Calibri"/>
              </a:rPr>
              <a:t>(</a:t>
            </a:r>
            <a:r>
              <a:rPr lang="tr-TR" b="1" dirty="0" smtClean="0">
                <a:solidFill>
                  <a:srgbClr val="00339A"/>
                </a:solidFill>
                <a:latin typeface="Calibri"/>
              </a:rPr>
              <a:t>5 gün</a:t>
            </a:r>
            <a:r>
              <a:rPr lang="en-US" b="1" dirty="0" smtClean="0">
                <a:solidFill>
                  <a:srgbClr val="00339A"/>
                </a:solidFill>
                <a:latin typeface="Calibri"/>
              </a:rPr>
              <a:t>, </a:t>
            </a:r>
            <a:r>
              <a:rPr lang="tr-TR" b="1" dirty="0" smtClean="0">
                <a:solidFill>
                  <a:srgbClr val="00339A"/>
                </a:solidFill>
                <a:latin typeface="Calibri"/>
              </a:rPr>
              <a:t>her</a:t>
            </a:r>
            <a:r>
              <a:rPr lang="en-US" b="1" dirty="0" smtClean="0">
                <a:solidFill>
                  <a:srgbClr val="00339A"/>
                </a:solidFill>
                <a:latin typeface="Calibri"/>
              </a:rPr>
              <a:t>10 </a:t>
            </a:r>
            <a:r>
              <a:rPr lang="tr-TR" b="1" dirty="0">
                <a:solidFill>
                  <a:srgbClr val="00339A"/>
                </a:solidFill>
                <a:latin typeface="Calibri"/>
              </a:rPr>
              <a:t>d</a:t>
            </a:r>
            <a:r>
              <a:rPr lang="tr-TR" b="1" dirty="0" smtClean="0">
                <a:solidFill>
                  <a:srgbClr val="00339A"/>
                </a:solidFill>
                <a:latin typeface="Calibri"/>
              </a:rPr>
              <a:t>akikada</a:t>
            </a:r>
            <a:r>
              <a:rPr lang="en-US" b="1" dirty="0" smtClean="0">
                <a:solidFill>
                  <a:srgbClr val="00339A"/>
                </a:solidFill>
                <a:latin typeface="Calibri"/>
              </a:rPr>
              <a:t>)</a:t>
            </a:r>
            <a:endParaRPr lang="en-US" b="1" dirty="0">
              <a:solidFill>
                <a:srgbClr val="00339A"/>
              </a:solidFill>
              <a:latin typeface="Calibri"/>
            </a:endParaRPr>
          </a:p>
          <a:p>
            <a:pPr marL="627063" lvl="1" indent="-168275">
              <a:buSzPct val="80000"/>
              <a:buFont typeface="Calibri" panose="020F0502020204030204" pitchFamily="34" charset="0"/>
              <a:buChar char="-"/>
            </a:pPr>
            <a:r>
              <a:rPr lang="en-US" b="1" dirty="0">
                <a:solidFill>
                  <a:srgbClr val="00339A"/>
                </a:solidFill>
                <a:latin typeface="Calibri"/>
              </a:rPr>
              <a:t>H/W </a:t>
            </a:r>
            <a:r>
              <a:rPr lang="tr-TR" b="1" dirty="0" err="1" smtClean="0">
                <a:solidFill>
                  <a:srgbClr val="00339A"/>
                </a:solidFill>
                <a:latin typeface="Calibri"/>
              </a:rPr>
              <a:t>egzos</a:t>
            </a:r>
            <a:r>
              <a:rPr lang="tr-TR" b="1" dirty="0" smtClean="0">
                <a:solidFill>
                  <a:srgbClr val="00339A"/>
                </a:solidFill>
                <a:latin typeface="Calibri"/>
              </a:rPr>
              <a:t> arındırıcı girişi</a:t>
            </a:r>
            <a:endParaRPr lang="en-US" b="1" dirty="0">
              <a:solidFill>
                <a:srgbClr val="00339A"/>
              </a:solidFill>
              <a:latin typeface="Calibri"/>
            </a:endParaRPr>
          </a:p>
          <a:p>
            <a:pPr marL="796925" lvl="0" indent="-222250">
              <a:buSzPct val="80000"/>
              <a:buFont typeface="Wingdings" panose="05000000000000000000" pitchFamily="2" charset="2"/>
              <a:buChar char="ü"/>
            </a:pPr>
            <a:r>
              <a:rPr lang="tr-TR" sz="1600" b="1" dirty="0" smtClean="0">
                <a:solidFill>
                  <a:srgbClr val="00339A"/>
                </a:solidFill>
                <a:latin typeface="Calibri"/>
              </a:rPr>
              <a:t>Sadece beş</a:t>
            </a:r>
            <a:r>
              <a:rPr lang="en-US" sz="1600" b="1" dirty="0" smtClean="0">
                <a:solidFill>
                  <a:srgbClr val="00339A"/>
                </a:solidFill>
                <a:latin typeface="Calibri"/>
              </a:rPr>
              <a:t>&gt;ND</a:t>
            </a:r>
            <a:r>
              <a:rPr lang="tr-TR" sz="1600" b="1" dirty="0" smtClean="0">
                <a:solidFill>
                  <a:srgbClr val="00339A"/>
                </a:solidFill>
                <a:latin typeface="Calibri"/>
              </a:rPr>
              <a:t> </a:t>
            </a:r>
            <a:r>
              <a:rPr lang="en-US" sz="1600" b="1" dirty="0" smtClean="0">
                <a:solidFill>
                  <a:srgbClr val="00339A"/>
                </a:solidFill>
                <a:latin typeface="Calibri"/>
              </a:rPr>
              <a:t>720 </a:t>
            </a:r>
            <a:r>
              <a:rPr lang="tr-TR" sz="1600" b="1" dirty="0" smtClean="0">
                <a:solidFill>
                  <a:srgbClr val="00339A"/>
                </a:solidFill>
                <a:latin typeface="Calibri"/>
              </a:rPr>
              <a:t>veri noktasından</a:t>
            </a:r>
            <a:r>
              <a:rPr lang="en-US" sz="1600" b="1" dirty="0" smtClean="0">
                <a:solidFill>
                  <a:srgbClr val="00339A"/>
                </a:solidFill>
                <a:latin typeface="Calibri"/>
              </a:rPr>
              <a:t>: </a:t>
            </a:r>
            <a:r>
              <a:rPr lang="tr-TR" sz="1600" b="1" dirty="0" smtClean="0">
                <a:solidFill>
                  <a:srgbClr val="00339A"/>
                </a:solidFill>
                <a:latin typeface="Calibri"/>
              </a:rPr>
              <a:t>Azami</a:t>
            </a:r>
            <a:r>
              <a:rPr lang="en-US" sz="1600" b="1" dirty="0" smtClean="0">
                <a:solidFill>
                  <a:srgbClr val="00339A"/>
                </a:solidFill>
                <a:latin typeface="Calibri"/>
              </a:rPr>
              <a:t> </a:t>
            </a:r>
            <a:r>
              <a:rPr lang="en-US" sz="1600" b="1" dirty="0">
                <a:solidFill>
                  <a:srgbClr val="00339A"/>
                </a:solidFill>
                <a:latin typeface="Calibri"/>
              </a:rPr>
              <a:t>92 ppb</a:t>
            </a:r>
          </a:p>
          <a:p>
            <a:pPr marL="627063" lvl="1" indent="-168275">
              <a:buSzPct val="80000"/>
              <a:buFont typeface="Calibri" panose="020F0502020204030204" pitchFamily="34" charset="0"/>
              <a:buChar char="-"/>
            </a:pPr>
            <a:r>
              <a:rPr lang="en-US" b="1" dirty="0">
                <a:solidFill>
                  <a:srgbClr val="00339A"/>
                </a:solidFill>
                <a:latin typeface="Calibri"/>
              </a:rPr>
              <a:t>H/W </a:t>
            </a:r>
            <a:r>
              <a:rPr lang="tr-TR" b="1" dirty="0" err="1" smtClean="0">
                <a:solidFill>
                  <a:srgbClr val="00339A"/>
                </a:solidFill>
                <a:latin typeface="Calibri"/>
              </a:rPr>
              <a:t>egzos</a:t>
            </a:r>
            <a:r>
              <a:rPr lang="tr-TR" b="1" dirty="0" smtClean="0">
                <a:solidFill>
                  <a:srgbClr val="00339A"/>
                </a:solidFill>
                <a:latin typeface="Calibri"/>
              </a:rPr>
              <a:t> arındırıcı çıkışı</a:t>
            </a:r>
            <a:endParaRPr lang="en-US" b="1" dirty="0">
              <a:solidFill>
                <a:srgbClr val="00339A"/>
              </a:solidFill>
              <a:latin typeface="Calibri"/>
            </a:endParaRPr>
          </a:p>
          <a:p>
            <a:pPr marL="796925" indent="-222250">
              <a:buSzPct val="80000"/>
              <a:buFont typeface="Wingdings" panose="05000000000000000000" pitchFamily="2" charset="2"/>
              <a:buChar char="ü"/>
            </a:pPr>
            <a:r>
              <a:rPr lang="tr-TR" sz="1600" b="1" dirty="0" smtClean="0">
                <a:solidFill>
                  <a:srgbClr val="00339A"/>
                </a:solidFill>
                <a:latin typeface="Calibri"/>
              </a:rPr>
              <a:t>Algılanamayan</a:t>
            </a:r>
            <a:r>
              <a:rPr lang="en-US" sz="1600" b="1" dirty="0" smtClean="0">
                <a:solidFill>
                  <a:srgbClr val="00339A"/>
                </a:solidFill>
                <a:latin typeface="Calibri"/>
              </a:rPr>
              <a:t> </a:t>
            </a:r>
            <a:r>
              <a:rPr lang="en-US" sz="1600" b="1" dirty="0">
                <a:solidFill>
                  <a:srgbClr val="00339A"/>
                </a:solidFill>
                <a:latin typeface="Calibri"/>
              </a:rPr>
              <a:t>(&lt;10 ppb)</a:t>
            </a:r>
          </a:p>
          <a:p>
            <a:pPr marL="228600" lvl="0" indent="-228600">
              <a:buFont typeface="Arial" pitchFamily="34" charset="0"/>
              <a:buChar char="•"/>
            </a:pPr>
            <a:endParaRPr lang="en-US" b="1" dirty="0">
              <a:solidFill>
                <a:srgbClr val="00339A"/>
              </a:solidFill>
              <a:latin typeface="Calibri"/>
            </a:endParaRPr>
          </a:p>
        </p:txBody>
      </p:sp>
      <p:pic>
        <p:nvPicPr>
          <p:cNvPr id="14" name="Content Placeholder 3" descr="overhea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67000"/>
            <a:ext cx="25782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9175" y="1143001"/>
            <a:ext cx="2562225" cy="158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9" name="Picture 6" descr="PB236201.JPG"/>
          <p:cNvPicPr>
            <a:picLocks noChangeAspect="1"/>
          </p:cNvPicPr>
          <p:nvPr/>
        </p:nvPicPr>
        <p:blipFill>
          <a:blip r:embed="rId6" cstate="print"/>
          <a:srcRect l="13725"/>
          <a:stretch>
            <a:fillRect/>
          </a:stretch>
        </p:blipFill>
        <p:spPr bwMode="auto">
          <a:xfrm>
            <a:off x="1838324" y="4171951"/>
            <a:ext cx="1774661" cy="154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87408" y="5606609"/>
            <a:ext cx="1750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99.50% </a:t>
            </a:r>
            <a:r>
              <a:rPr lang="tr-TR" sz="1600" b="1" dirty="0" smtClean="0">
                <a:solidFill>
                  <a:srgbClr val="FF0000"/>
                </a:solidFill>
                <a:latin typeface="+mj-lt"/>
              </a:rPr>
              <a:t>azalım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87396" y="6138446"/>
            <a:ext cx="1736089" cy="338554"/>
          </a:xfrm>
          <a:prstGeom prst="rect">
            <a:avLst/>
          </a:prstGeom>
          <a:noFill/>
        </p:spPr>
        <p:txBody>
          <a:bodyPr wrap="square" lIns="4572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99.95% </a:t>
            </a:r>
            <a:r>
              <a:rPr lang="tr-TR" sz="1600" b="1" dirty="0" smtClean="0">
                <a:solidFill>
                  <a:srgbClr val="FF0000"/>
                </a:solidFill>
                <a:latin typeface="+mj-lt"/>
              </a:rPr>
              <a:t>azalım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248400" y="5765323"/>
            <a:ext cx="662795" cy="4403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8226287" y="5148977"/>
            <a:ext cx="76200" cy="4494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2329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Palm Valley WRF </a:t>
            </a:r>
            <a:r>
              <a:rPr lang="en-US" sz="2000" i="1" dirty="0">
                <a:solidFill>
                  <a:schemeClr val="bg1"/>
                </a:solidFill>
                <a:latin typeface="Albertus Medium" pitchFamily="34" charset="0"/>
              </a:rPr>
              <a:t>(Goodyear, AZ)</a:t>
            </a:r>
            <a:endParaRPr lang="en-US" sz="48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2400" y="1143001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339A"/>
                </a:solidFill>
                <a:latin typeface="Arial" pitchFamily="34" charset="0"/>
                <a:cs typeface="Arial" pitchFamily="34" charset="0"/>
              </a:rPr>
              <a:t>Palm Valley </a:t>
            </a:r>
            <a:r>
              <a:rPr lang="en-US" b="1" dirty="0" smtClean="0">
                <a:solidFill>
                  <a:srgbClr val="00339A"/>
                </a:solidFill>
                <a:latin typeface="Arial" pitchFamily="34" charset="0"/>
                <a:cs typeface="Arial" pitchFamily="34" charset="0"/>
              </a:rPr>
              <a:t>Test</a:t>
            </a:r>
            <a:r>
              <a:rPr lang="tr-TR" b="1" dirty="0" smtClean="0">
                <a:solidFill>
                  <a:srgbClr val="00339A"/>
                </a:solidFill>
                <a:latin typeface="Arial" pitchFamily="34" charset="0"/>
                <a:cs typeface="Arial" pitchFamily="34" charset="0"/>
              </a:rPr>
              <a:t>i:</a:t>
            </a:r>
            <a:r>
              <a:rPr lang="en-US" b="1" dirty="0" smtClean="0">
                <a:solidFill>
                  <a:srgbClr val="00339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339A"/>
                </a:solidFill>
                <a:latin typeface="Arial" pitchFamily="34" charset="0"/>
                <a:cs typeface="Arial" pitchFamily="34" charset="0"/>
              </a:rPr>
              <a:t>Aerisa</a:t>
            </a:r>
            <a:r>
              <a:rPr lang="tr-TR" b="1" dirty="0" smtClean="0">
                <a:solidFill>
                  <a:srgbClr val="00339A"/>
                </a:solidFill>
                <a:latin typeface="Arial" pitchFamily="34" charset="0"/>
                <a:cs typeface="Arial" pitchFamily="34" charset="0"/>
              </a:rPr>
              <a:t> devredeyken</a:t>
            </a:r>
            <a:r>
              <a:rPr lang="en-US" b="1" dirty="0" smtClean="0">
                <a:solidFill>
                  <a:srgbClr val="00339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b="1" dirty="0" smtClean="0">
                <a:solidFill>
                  <a:srgbClr val="00339A"/>
                </a:solidFill>
                <a:latin typeface="Arial" pitchFamily="34" charset="0"/>
                <a:cs typeface="Arial" pitchFamily="34" charset="0"/>
              </a:rPr>
              <a:t>Ana Tesiste Koku</a:t>
            </a:r>
            <a:r>
              <a:rPr lang="en-US" b="1" dirty="0" smtClean="0">
                <a:solidFill>
                  <a:srgbClr val="00339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b="1" dirty="0">
                <a:solidFill>
                  <a:srgbClr val="00339A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b="1" dirty="0" err="1" smtClean="0">
                <a:solidFill>
                  <a:srgbClr val="00339A"/>
                </a:solidFill>
                <a:latin typeface="Arial" pitchFamily="34" charset="0"/>
                <a:cs typeface="Arial" pitchFamily="34" charset="0"/>
              </a:rPr>
              <a:t>ontrol</a:t>
            </a:r>
            <a:endParaRPr lang="en-US" b="1" baseline="30000" dirty="0">
              <a:solidFill>
                <a:srgbClr val="00339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15" y="1512333"/>
            <a:ext cx="7905750" cy="4505325"/>
          </a:xfrm>
          <a:prstGeom prst="rect">
            <a:avLst/>
          </a:prstGeom>
        </p:spPr>
      </p:pic>
      <p:sp>
        <p:nvSpPr>
          <p:cNvPr id="15" name="TextBox 3"/>
          <p:cNvSpPr txBox="1"/>
          <p:nvPr/>
        </p:nvSpPr>
        <p:spPr>
          <a:xfrm rot="16200000">
            <a:off x="653534" y="32443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j-lt"/>
              </a:rPr>
              <a:t>H</a:t>
            </a:r>
            <a:r>
              <a:rPr lang="en-US" baseline="-25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9562936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800" i="1" dirty="0">
                <a:solidFill>
                  <a:schemeClr val="bg1"/>
                </a:solidFill>
                <a:latin typeface="Albertus Medium" pitchFamily="34" charset="0"/>
              </a:rPr>
              <a:t>Düşük</a:t>
            </a:r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 </a:t>
            </a:r>
            <a:r>
              <a:rPr lang="tr-TR" sz="4800" i="1" dirty="0">
                <a:solidFill>
                  <a:schemeClr val="bg1"/>
                </a:solidFill>
                <a:latin typeface="Albertus Medium" pitchFamily="34" charset="0"/>
              </a:rPr>
              <a:t>İşletim ve Bakım </a:t>
            </a:r>
            <a:r>
              <a:rPr lang="tr-TR" sz="4800" i="1" dirty="0" smtClean="0">
                <a:solidFill>
                  <a:schemeClr val="bg1"/>
                </a:solidFill>
                <a:latin typeface="Albertus Medium" pitchFamily="34" charset="0"/>
              </a:rPr>
              <a:t>Getirisi</a:t>
            </a:r>
            <a:endParaRPr lang="en-US" sz="48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079542" y="1447800"/>
          <a:ext cx="6984916" cy="4495800"/>
        </p:xfrm>
        <a:graphic>
          <a:graphicData uri="http://schemas.openxmlformats.org/drawingml/2006/table">
            <a:tbl>
              <a:tblPr/>
              <a:tblGrid>
                <a:gridCol w="27304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181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181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1815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16674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9E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9E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Arındırıcı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9E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Tasarruf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9E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9126">
                <a:tc>
                  <a:txBody>
                    <a:bodyPr/>
                    <a:lstStyle/>
                    <a:p>
                      <a:pPr algn="l" fontAlgn="b"/>
                      <a:r>
                        <a:rPr lang="tr-TR" sz="1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Yatırım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595959"/>
                          </a:solidFill>
                          <a:latin typeface="Calibri"/>
                        </a:rPr>
                        <a:t>$364,000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595959"/>
                          </a:solidFill>
                          <a:latin typeface="Calibri"/>
                        </a:rPr>
                        <a:t>$610,000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$246,000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9126">
                <a:tc>
                  <a:txBody>
                    <a:bodyPr/>
                    <a:lstStyle/>
                    <a:p>
                      <a:pPr algn="l" fontAlgn="b"/>
                      <a:r>
                        <a:rPr lang="tr-TR" sz="1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Montaj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595959"/>
                          </a:solidFill>
                          <a:latin typeface="Calibri"/>
                        </a:rPr>
                        <a:t>$84,000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595959"/>
                          </a:solidFill>
                          <a:latin typeface="Calibri"/>
                        </a:rPr>
                        <a:t>$150,000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$66,000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9126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Engineering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595959"/>
                          </a:solidFill>
                          <a:latin typeface="Calibri"/>
                        </a:rPr>
                        <a:t>$22,400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595959"/>
                          </a:solidFill>
                          <a:latin typeface="Calibri"/>
                        </a:rPr>
                        <a:t>$38,000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$15,600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0126">
                <a:tc>
                  <a:txBody>
                    <a:bodyPr/>
                    <a:lstStyle/>
                    <a:p>
                      <a:pPr algn="l" fontAlgn="b"/>
                      <a:r>
                        <a:rPr lang="tr-TR" sz="1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Genel Gereksinimler</a:t>
                      </a:r>
                      <a:r>
                        <a:rPr lang="en-US" sz="1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/ </a:t>
                      </a:r>
                      <a:r>
                        <a:rPr lang="tr-TR" sz="1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Dolaylı maliyetler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595959"/>
                          </a:solidFill>
                          <a:latin typeface="Calibri"/>
                        </a:rPr>
                        <a:t>$44,800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595959"/>
                          </a:solidFill>
                          <a:latin typeface="Calibri"/>
                        </a:rPr>
                        <a:t>$76,000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$31,200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566">
                <a:tc>
                  <a:txBody>
                    <a:bodyPr/>
                    <a:lstStyle/>
                    <a:p>
                      <a:pPr algn="l" fontAlgn="b"/>
                      <a:r>
                        <a:rPr lang="tr-TR" sz="1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Genel Bakım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595959"/>
                          </a:solidFill>
                          <a:latin typeface="Calibri"/>
                        </a:rPr>
                        <a:t>$1,000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595959"/>
                          </a:solidFill>
                          <a:latin typeface="Calibri"/>
                        </a:rPr>
                        <a:t>$6,000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$5,000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65366">
                <a:tc>
                  <a:txBody>
                    <a:bodyPr/>
                    <a:lstStyle/>
                    <a:p>
                      <a:pPr algn="l" fontAlgn="b"/>
                      <a:r>
                        <a:rPr lang="tr-TR" sz="1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Yıllı kimyasal sarfı karşılık </a:t>
                      </a:r>
                      <a:r>
                        <a:rPr lang="tr-TR" sz="19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Tüp değişimi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595959"/>
                          </a:solidFill>
                          <a:latin typeface="Calibri"/>
                        </a:rPr>
                        <a:t>$45,770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595959"/>
                          </a:solidFill>
                          <a:latin typeface="Calibri"/>
                        </a:rPr>
                        <a:t>$76,570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$30,800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6674">
                <a:tc>
                  <a:txBody>
                    <a:bodyPr/>
                    <a:lstStyle/>
                    <a:p>
                      <a:pPr algn="l" fontAlgn="b"/>
                      <a:r>
                        <a:rPr lang="tr-TR" sz="1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Enerji tüketimi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595959"/>
                          </a:solidFill>
                          <a:latin typeface="Calibri"/>
                        </a:rPr>
                        <a:t>$12,250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595959"/>
                          </a:solidFill>
                          <a:latin typeface="Calibri"/>
                        </a:rPr>
                        <a:t>$90,263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$78,013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16332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</a:t>
                      </a:r>
                      <a:r>
                        <a:rPr lang="tr-TR" sz="19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plam</a:t>
                      </a:r>
                      <a:r>
                        <a:rPr lang="en-US" sz="1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(</a:t>
                      </a:r>
                      <a:r>
                        <a:rPr lang="tr-TR" sz="1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yıllık bazda</a:t>
                      </a:r>
                      <a:r>
                        <a:rPr lang="en-US" sz="1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595959"/>
                          </a:solidFill>
                          <a:latin typeface="Calibri"/>
                        </a:rPr>
                        <a:t>$574,220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595959"/>
                          </a:solidFill>
                          <a:latin typeface="Calibri"/>
                        </a:rPr>
                        <a:t>$1,046,833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$472,613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tr-TR" sz="1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 yıllık bazda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595959"/>
                          </a:solidFill>
                          <a:latin typeface="Calibri"/>
                        </a:rPr>
                        <a:t>$810,300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595959"/>
                          </a:solidFill>
                          <a:latin typeface="Calibri"/>
                        </a:rPr>
                        <a:t>$1,738,200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$927,900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" name="Picture 7" descr="Logo w tag_Transparen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2875" y="1557201"/>
            <a:ext cx="1143000" cy="271599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7239000" cy="3810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800" dirty="0" smtClean="0">
                <a:solidFill>
                  <a:srgbClr val="00339A"/>
                </a:solidFill>
                <a:latin typeface="+mj-lt"/>
              </a:rPr>
              <a:t>Palm </a:t>
            </a:r>
            <a:r>
              <a:rPr lang="en-US" sz="3800" dirty="0">
                <a:solidFill>
                  <a:srgbClr val="00339A"/>
                </a:solidFill>
                <a:latin typeface="+mj-lt"/>
              </a:rPr>
              <a:t>Valley </a:t>
            </a:r>
            <a:r>
              <a:rPr lang="tr-TR" sz="3800" dirty="0" smtClean="0">
                <a:solidFill>
                  <a:srgbClr val="00339A"/>
                </a:solidFill>
                <a:latin typeface="+mj-lt"/>
              </a:rPr>
              <a:t>Atık Su Tesisi tahmini Tasarruflar</a:t>
            </a:r>
            <a:r>
              <a:rPr lang="en-US" sz="3800" dirty="0" smtClean="0">
                <a:solidFill>
                  <a:srgbClr val="00339A"/>
                </a:solidFill>
                <a:latin typeface="+mj-lt"/>
              </a:rPr>
              <a:t>:</a:t>
            </a:r>
            <a:endParaRPr lang="en-US" sz="3800" dirty="0">
              <a:solidFill>
                <a:srgbClr val="00339A"/>
              </a:solidFill>
              <a:latin typeface="+mj-lt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126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 err="1" smtClean="0">
                <a:solidFill>
                  <a:schemeClr val="bg1"/>
                </a:solidFill>
                <a:latin typeface="Albertus Medium" pitchFamily="34" charset="0"/>
              </a:rPr>
              <a:t>Aerisa</a:t>
            </a:r>
            <a:r>
              <a:rPr lang="en-US" sz="4800" i="1" dirty="0" smtClean="0">
                <a:solidFill>
                  <a:schemeClr val="bg1"/>
                </a:solidFill>
                <a:latin typeface="Albertus Medium" pitchFamily="34" charset="0"/>
              </a:rPr>
              <a:t> S</a:t>
            </a:r>
            <a:r>
              <a:rPr lang="tr-TR" sz="4800" i="1" dirty="0" smtClean="0">
                <a:solidFill>
                  <a:schemeClr val="bg1"/>
                </a:solidFill>
                <a:latin typeface="Albertus Medium" pitchFamily="34" charset="0"/>
              </a:rPr>
              <a:t>i</a:t>
            </a:r>
            <a:r>
              <a:rPr lang="en-US" sz="4800" i="1" dirty="0" smtClean="0">
                <a:solidFill>
                  <a:schemeClr val="bg1"/>
                </a:solidFill>
                <a:latin typeface="Albertus Medium" pitchFamily="34" charset="0"/>
              </a:rPr>
              <a:t>stem</a:t>
            </a:r>
            <a:r>
              <a:rPr lang="tr-TR" sz="4800" i="1" dirty="0" smtClean="0">
                <a:solidFill>
                  <a:schemeClr val="bg1"/>
                </a:solidFill>
                <a:latin typeface="Albertus Medium" pitchFamily="34" charset="0"/>
              </a:rPr>
              <a:t>i</a:t>
            </a:r>
            <a:endParaRPr lang="en-US" sz="48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5758" y="1143000"/>
            <a:ext cx="911824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054180"/>
                </a:solidFill>
                <a:latin typeface="+mj-lt"/>
              </a:rPr>
              <a:t>Enerji Geri Kazanım Ünitesi</a:t>
            </a:r>
            <a:endParaRPr lang="en-US" sz="2800" b="1" dirty="0">
              <a:solidFill>
                <a:srgbClr val="054180"/>
              </a:solidFill>
              <a:latin typeface="+mj-lt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5257800"/>
            <a:ext cx="91182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400" b="1" i="1" dirty="0" err="1" smtClean="0">
                <a:solidFill>
                  <a:srgbClr val="054180"/>
                </a:solidFill>
                <a:latin typeface="+mj-lt"/>
              </a:rPr>
              <a:t>Egzoslanan</a:t>
            </a:r>
            <a:r>
              <a:rPr lang="tr-TR" sz="2400" b="1" i="1" dirty="0" smtClean="0">
                <a:solidFill>
                  <a:srgbClr val="054180"/>
                </a:solidFill>
                <a:latin typeface="+mj-lt"/>
              </a:rPr>
              <a:t> ısıyı besleme havalandırmasına transfer eder</a:t>
            </a:r>
            <a:r>
              <a:rPr lang="en-US" sz="2400" b="1" i="1" dirty="0" smtClean="0">
                <a:solidFill>
                  <a:srgbClr val="054180"/>
                </a:solidFill>
                <a:latin typeface="+mj-lt"/>
              </a:rPr>
              <a:t>!</a:t>
            </a:r>
            <a:endParaRPr lang="en-US" sz="2400" b="1" i="1" dirty="0">
              <a:solidFill>
                <a:srgbClr val="054180"/>
              </a:solidFill>
              <a:latin typeface="+mj-lt"/>
            </a:endParaRPr>
          </a:p>
          <a:p>
            <a:pPr algn="ctr"/>
            <a:endParaRPr lang="en-US" sz="1600" dirty="0">
              <a:solidFill>
                <a:srgbClr val="054180"/>
              </a:solidFill>
              <a:latin typeface="+mj-lt"/>
            </a:endParaRPr>
          </a:p>
          <a:p>
            <a:pPr algn="ctr"/>
            <a:r>
              <a:rPr lang="tr-TR" sz="1600" dirty="0" smtClean="0">
                <a:solidFill>
                  <a:srgbClr val="054180"/>
                </a:solidFill>
                <a:latin typeface="+mj-lt"/>
              </a:rPr>
              <a:t>Tipe bağlı olmakla birlikte, etkinliği </a:t>
            </a:r>
            <a:r>
              <a:rPr lang="en-US" sz="1600" dirty="0" smtClean="0">
                <a:solidFill>
                  <a:srgbClr val="054180"/>
                </a:solidFill>
                <a:latin typeface="+mj-lt"/>
              </a:rPr>
              <a:t>50%</a:t>
            </a:r>
            <a:r>
              <a:rPr lang="tr-TR" sz="1600" dirty="0" smtClean="0">
                <a:solidFill>
                  <a:srgbClr val="054180"/>
                </a:solidFill>
                <a:latin typeface="+mj-lt"/>
              </a:rPr>
              <a:t> den başlar</a:t>
            </a:r>
            <a:r>
              <a:rPr lang="en-US" sz="1600" dirty="0" smtClean="0">
                <a:solidFill>
                  <a:srgbClr val="054180"/>
                </a:solidFill>
                <a:latin typeface="+mj-lt"/>
              </a:rPr>
              <a:t> 80</a:t>
            </a:r>
            <a:r>
              <a:rPr lang="en-US" sz="1600" dirty="0">
                <a:solidFill>
                  <a:srgbClr val="054180"/>
                </a:solidFill>
                <a:latin typeface="+mj-lt"/>
              </a:rPr>
              <a:t>% </a:t>
            </a:r>
            <a:r>
              <a:rPr lang="tr-TR" sz="1600" dirty="0" smtClean="0">
                <a:solidFill>
                  <a:srgbClr val="054180"/>
                </a:solidFill>
                <a:latin typeface="+mj-lt"/>
              </a:rPr>
              <a:t>kadar varır</a:t>
            </a:r>
            <a:endParaRPr lang="en-US" sz="1600" dirty="0">
              <a:solidFill>
                <a:srgbClr val="054180"/>
              </a:solidFill>
              <a:latin typeface="+mj-lt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04" y="1671857"/>
            <a:ext cx="6476191" cy="3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43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LAX International Terminal</a:t>
            </a: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2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0" y="1828800"/>
            <a:ext cx="51054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Tom Bradley </a:t>
            </a:r>
            <a:r>
              <a:rPr lang="tr-TR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Uluslararası</a:t>
            </a: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tr-TR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olcu </a:t>
            </a: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Terminal</a:t>
            </a:r>
            <a:r>
              <a:rPr lang="tr-TR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</a:t>
            </a:r>
            <a:endParaRPr lang="en-US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Calibri"/>
              </a:rPr>
              <a:t>Problem:</a:t>
            </a:r>
            <a:endParaRPr lang="en-US" dirty="0">
              <a:solidFill>
                <a:srgbClr val="0070C0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tr-TR" dirty="0" smtClean="0">
                <a:solidFill>
                  <a:srgbClr val="0070C0"/>
                </a:solidFill>
                <a:latin typeface="Calibri"/>
              </a:rPr>
              <a:t>Rahatsız edici yiyecek kokusu</a:t>
            </a:r>
            <a:endParaRPr lang="en-US" dirty="0">
              <a:solidFill>
                <a:srgbClr val="0070C0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tr-TR" dirty="0">
                <a:solidFill>
                  <a:srgbClr val="0070C0"/>
                </a:solidFill>
                <a:latin typeface="Calibri"/>
              </a:rPr>
              <a:t>Rahatsız edici </a:t>
            </a:r>
            <a:r>
              <a:rPr lang="tr-TR" dirty="0" smtClean="0">
                <a:solidFill>
                  <a:srgbClr val="0070C0"/>
                </a:solidFill>
                <a:latin typeface="Calibri"/>
              </a:rPr>
              <a:t>parfüm kokusu (perakende dükkanlardan)</a:t>
            </a:r>
            <a:endParaRPr lang="en-US" dirty="0">
              <a:solidFill>
                <a:srgbClr val="0070C0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70C0"/>
                </a:solidFill>
                <a:latin typeface="Calibri"/>
              </a:rPr>
              <a:t>Jet </a:t>
            </a:r>
            <a:r>
              <a:rPr lang="tr-TR" dirty="0" smtClean="0">
                <a:solidFill>
                  <a:srgbClr val="0070C0"/>
                </a:solidFill>
                <a:latin typeface="Calibri"/>
              </a:rPr>
              <a:t>yakıtı </a:t>
            </a:r>
            <a:r>
              <a:rPr lang="en-US" dirty="0" smtClean="0">
                <a:solidFill>
                  <a:srgbClr val="0070C0"/>
                </a:solidFill>
                <a:latin typeface="Calibri"/>
              </a:rPr>
              <a:t>(h</a:t>
            </a:r>
            <a:r>
              <a:rPr lang="tr-TR" dirty="0" smtClean="0">
                <a:solidFill>
                  <a:srgbClr val="0070C0"/>
                </a:solidFill>
                <a:latin typeface="Calibri"/>
              </a:rPr>
              <a:t>i</a:t>
            </a:r>
            <a:r>
              <a:rPr lang="en-US" dirty="0" err="1" smtClean="0">
                <a:solidFill>
                  <a:srgbClr val="0070C0"/>
                </a:solidFill>
                <a:latin typeface="Calibri"/>
              </a:rPr>
              <a:t>dro</a:t>
            </a:r>
            <a:r>
              <a:rPr lang="tr-TR" dirty="0" smtClean="0">
                <a:solidFill>
                  <a:srgbClr val="0070C0"/>
                </a:solidFill>
                <a:latin typeface="Calibri"/>
              </a:rPr>
              <a:t>k</a:t>
            </a:r>
            <a:r>
              <a:rPr lang="en-US" dirty="0" err="1" smtClean="0">
                <a:solidFill>
                  <a:srgbClr val="0070C0"/>
                </a:solidFill>
                <a:latin typeface="Calibri"/>
              </a:rPr>
              <a:t>arbon</a:t>
            </a:r>
            <a:r>
              <a:rPr lang="en-US" dirty="0">
                <a:solidFill>
                  <a:srgbClr val="0070C0"/>
                </a:solidFill>
                <a:latin typeface="Calibri"/>
              </a:rPr>
              <a:t>, VOC) </a:t>
            </a:r>
            <a:r>
              <a:rPr lang="tr-TR" dirty="0" smtClean="0">
                <a:solidFill>
                  <a:srgbClr val="0070C0"/>
                </a:solidFill>
                <a:latin typeface="Calibri"/>
              </a:rPr>
              <a:t>kokuları</a:t>
            </a:r>
            <a:endParaRPr lang="en-US" dirty="0">
              <a:solidFill>
                <a:srgbClr val="0070C0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dirty="0" err="1" smtClean="0">
                <a:solidFill>
                  <a:srgbClr val="0070C0"/>
                </a:solidFill>
                <a:latin typeface="Calibri"/>
              </a:rPr>
              <a:t>Genel</a:t>
            </a:r>
            <a:r>
              <a:rPr lang="en-US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tr-TR" dirty="0" smtClean="0">
                <a:solidFill>
                  <a:srgbClr val="0070C0"/>
                </a:solidFill>
                <a:latin typeface="Calibri"/>
              </a:rPr>
              <a:t>İç mekan hava kalite endişeleri ve şikayetleri</a:t>
            </a:r>
            <a:endParaRPr lang="en-US" sz="800" dirty="0">
              <a:solidFill>
                <a:srgbClr val="0070C0"/>
              </a:solidFill>
              <a:latin typeface="Calibri"/>
            </a:endParaRPr>
          </a:p>
          <a:p>
            <a:r>
              <a:rPr lang="tr-TR" b="1" dirty="0" smtClean="0">
                <a:solidFill>
                  <a:srgbClr val="0070C0"/>
                </a:solidFill>
                <a:latin typeface="Calibri"/>
              </a:rPr>
              <a:t>Çözümler</a:t>
            </a:r>
            <a:r>
              <a:rPr lang="en-US" b="1" dirty="0" smtClean="0">
                <a:solidFill>
                  <a:srgbClr val="0070C0"/>
                </a:solidFill>
                <a:latin typeface="Calibri"/>
              </a:rPr>
              <a:t>:</a:t>
            </a:r>
            <a:endParaRPr lang="en-US" b="1" dirty="0">
              <a:solidFill>
                <a:srgbClr val="0070C0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70C0"/>
                </a:solidFill>
                <a:latin typeface="Calibri"/>
              </a:rPr>
              <a:t>21 </a:t>
            </a:r>
            <a:r>
              <a:rPr lang="tr-TR" dirty="0" smtClean="0">
                <a:solidFill>
                  <a:srgbClr val="0070C0"/>
                </a:solidFill>
                <a:latin typeface="Calibri"/>
              </a:rPr>
              <a:t>farklı</a:t>
            </a:r>
            <a:r>
              <a:rPr lang="en-US" dirty="0" smtClean="0">
                <a:solidFill>
                  <a:srgbClr val="0070C0"/>
                </a:solidFill>
                <a:latin typeface="Calibri"/>
              </a:rPr>
              <a:t> AHU</a:t>
            </a:r>
            <a:r>
              <a:rPr lang="tr-TR" dirty="0" smtClean="0">
                <a:solidFill>
                  <a:srgbClr val="0070C0"/>
                </a:solidFill>
                <a:latin typeface="Calibri"/>
              </a:rPr>
              <a:t>’ye</a:t>
            </a:r>
            <a:r>
              <a:rPr lang="tr-TR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Calibri"/>
              </a:rPr>
              <a:t>125 </a:t>
            </a:r>
            <a:r>
              <a:rPr lang="en-US" dirty="0" err="1">
                <a:solidFill>
                  <a:srgbClr val="0070C0"/>
                </a:solidFill>
                <a:latin typeface="Calibri"/>
              </a:rPr>
              <a:t>Aerisa</a:t>
            </a:r>
            <a:r>
              <a:rPr lang="en-US" dirty="0">
                <a:solidFill>
                  <a:srgbClr val="0070C0"/>
                </a:solidFill>
                <a:latin typeface="Calibri"/>
              </a:rPr>
              <a:t> </a:t>
            </a:r>
            <a:r>
              <a:rPr lang="tr-TR" dirty="0" smtClean="0">
                <a:solidFill>
                  <a:srgbClr val="0070C0"/>
                </a:solidFill>
                <a:latin typeface="Calibri"/>
              </a:rPr>
              <a:t>ü</a:t>
            </a:r>
            <a:r>
              <a:rPr lang="en-US" dirty="0" smtClean="0">
                <a:solidFill>
                  <a:srgbClr val="0070C0"/>
                </a:solidFill>
                <a:latin typeface="Calibri"/>
              </a:rPr>
              <a:t>nit</a:t>
            </a:r>
            <a:r>
              <a:rPr lang="tr-TR" dirty="0" smtClean="0">
                <a:solidFill>
                  <a:srgbClr val="0070C0"/>
                </a:solidFill>
                <a:latin typeface="Calibri"/>
              </a:rPr>
              <a:t>esi monte edildi</a:t>
            </a:r>
            <a:endParaRPr lang="en-US" dirty="0">
              <a:solidFill>
                <a:srgbClr val="0070C0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tr-TR" dirty="0" smtClean="0">
                <a:solidFill>
                  <a:srgbClr val="0070C0"/>
                </a:solidFill>
                <a:latin typeface="Calibri"/>
              </a:rPr>
              <a:t>Bakım ve onarım servis anlaşması 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70C0"/>
                </a:solidFill>
                <a:latin typeface="Calibri"/>
              </a:rPr>
              <a:t>TBIT </a:t>
            </a:r>
            <a:r>
              <a:rPr lang="tr-TR" dirty="0" smtClean="0">
                <a:solidFill>
                  <a:srgbClr val="0070C0"/>
                </a:solidFill>
                <a:latin typeface="Calibri"/>
              </a:rPr>
              <a:t>ek binalarına 50 den fazla ünite montajı</a:t>
            </a:r>
            <a:endParaRPr lang="en-US" dirty="0">
              <a:solidFill>
                <a:srgbClr val="0070C0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tr-TR" dirty="0" smtClean="0">
                <a:solidFill>
                  <a:srgbClr val="0070C0"/>
                </a:solidFill>
                <a:latin typeface="Calibri"/>
              </a:rPr>
              <a:t>Takip eden 2 yıl içerisinde İç Mekan Hava Kalitesi konusunda şikayet kaydı verilmemesi</a:t>
            </a:r>
            <a:endParaRPr lang="en-US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6" name="Picture 5" descr="LAX Approa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2819400"/>
            <a:ext cx="2743200" cy="2059894"/>
          </a:xfrm>
          <a:prstGeom prst="rect">
            <a:avLst/>
          </a:prstGeom>
        </p:spPr>
      </p:pic>
      <p:pic>
        <p:nvPicPr>
          <p:cNvPr id="8" name="Picture 7" descr="LAX TBIT Check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4343400"/>
            <a:ext cx="2743200" cy="2057400"/>
          </a:xfrm>
          <a:prstGeom prst="rect">
            <a:avLst/>
          </a:prstGeom>
        </p:spPr>
      </p:pic>
      <p:pic>
        <p:nvPicPr>
          <p:cNvPr id="11" name="Picture 10" descr="LAX Restaurant &amp; Control Tow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1295400"/>
            <a:ext cx="2743200" cy="182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494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 err="1" smtClean="0">
                <a:solidFill>
                  <a:schemeClr val="bg1"/>
                </a:solidFill>
                <a:latin typeface="Albertus Medium" pitchFamily="34" charset="0"/>
              </a:rPr>
              <a:t>Aerisa</a:t>
            </a:r>
            <a:r>
              <a:rPr lang="en-US" sz="4800" i="1" dirty="0" smtClean="0">
                <a:solidFill>
                  <a:schemeClr val="bg1"/>
                </a:solidFill>
                <a:latin typeface="Albertus Medium" pitchFamily="34" charset="0"/>
              </a:rPr>
              <a:t> S</a:t>
            </a:r>
            <a:r>
              <a:rPr lang="tr-TR" sz="4800" i="1" dirty="0" smtClean="0">
                <a:solidFill>
                  <a:schemeClr val="bg1"/>
                </a:solidFill>
                <a:latin typeface="Albertus Medium" pitchFamily="34" charset="0"/>
              </a:rPr>
              <a:t>i</a:t>
            </a:r>
            <a:r>
              <a:rPr lang="en-US" sz="4800" i="1" dirty="0" smtClean="0">
                <a:solidFill>
                  <a:schemeClr val="bg1"/>
                </a:solidFill>
                <a:latin typeface="Albertus Medium" pitchFamily="34" charset="0"/>
              </a:rPr>
              <a:t>stem</a:t>
            </a:r>
            <a:r>
              <a:rPr lang="tr-TR" sz="4800" i="1" dirty="0" smtClean="0">
                <a:solidFill>
                  <a:schemeClr val="bg1"/>
                </a:solidFill>
                <a:latin typeface="Albertus Medium" pitchFamily="34" charset="0"/>
              </a:rPr>
              <a:t>i</a:t>
            </a:r>
            <a:endParaRPr lang="en-US" sz="48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r="41831"/>
          <a:stretch/>
        </p:blipFill>
        <p:spPr>
          <a:xfrm>
            <a:off x="325893" y="1151956"/>
            <a:ext cx="8589507" cy="48577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b="24304"/>
          <a:stretch/>
        </p:blipFill>
        <p:spPr>
          <a:xfrm>
            <a:off x="1752599" y="1509768"/>
            <a:ext cx="5909643" cy="423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0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tr-TR" sz="4800" i="1" dirty="0" smtClean="0">
                <a:solidFill>
                  <a:schemeClr val="bg1"/>
                </a:solidFill>
                <a:latin typeface="Albertus Medium" pitchFamily="34" charset="0"/>
              </a:rPr>
              <a:t>Teknolojik </a:t>
            </a:r>
            <a:r>
              <a:rPr lang="tr-TR" sz="4800" i="1" dirty="0" err="1" smtClean="0">
                <a:solidFill>
                  <a:schemeClr val="bg1"/>
                </a:solidFill>
                <a:latin typeface="Albertus Medium" pitchFamily="34" charset="0"/>
              </a:rPr>
              <a:t>Karşılaştırım</a:t>
            </a:r>
            <a:endParaRPr lang="en-US" sz="48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31845" y="1219200"/>
          <a:ext cx="8280315" cy="5206518"/>
        </p:xfrm>
        <a:graphic>
          <a:graphicData uri="http://schemas.openxmlformats.org/drawingml/2006/table">
            <a:tbl>
              <a:tblPr/>
              <a:tblGrid>
                <a:gridCol w="16509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73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573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73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573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130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9E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9E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Karbon Filtreler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9E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Biyo</a:t>
                      </a:r>
                      <a:r>
                        <a:rPr lang="tr-TR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15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arındırıcıla</a:t>
                      </a:r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r/fil</a:t>
                      </a:r>
                      <a:r>
                        <a:rPr lang="tr-TR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treler</a:t>
                      </a:r>
                      <a:r>
                        <a:rPr lang="en-US" sz="1500" b="1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9E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Kimyasal arındırıcılar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9E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426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Tip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İy</a:t>
                      </a:r>
                      <a:r>
                        <a:rPr lang="en-US" sz="15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oniza</a:t>
                      </a:r>
                      <a:r>
                        <a:rPr lang="tr-TR" sz="15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sy</a:t>
                      </a:r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on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Emme ve Partikül </a:t>
                      </a:r>
                      <a:r>
                        <a:rPr lang="tr-TR" sz="11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Filtrasyon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Biyolojik reaksiyon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Kimyasal</a:t>
                      </a:r>
                      <a:r>
                        <a:rPr lang="tr-TR" sz="11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reaksiyon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288" marR="18288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Tanım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İyonizasyonla</a:t>
                      </a:r>
                      <a:r>
                        <a:rPr lang="tr-TR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yerinde işlem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Havadaki kimyasalları karbondan geçirerek reaksiyona sokma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288" marR="18288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</a:t>
                      </a: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i</a:t>
                      </a: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</a:t>
                      </a: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olo</a:t>
                      </a:r>
                      <a:r>
                        <a:rPr lang="tr-TR" sz="11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jik</a:t>
                      </a: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med</a:t>
                      </a: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  <a:r>
                        <a:rPr lang="tr-TR" sz="11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yı</a:t>
                      </a: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11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kontaminantlarla</a:t>
                      </a: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reaksiyona sokma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288" marR="18288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Kimyasal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med</a:t>
                      </a: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  <a:r>
                        <a:rPr lang="tr-TR" sz="11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yı</a:t>
                      </a: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11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kontaminantlarla</a:t>
                      </a: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reaksiyona  sokma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288" marR="18288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725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Basınç kaybı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Az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Orta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Yüksek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Yüksek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725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Partikül ebadı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Küçük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Yok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Yok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Yok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725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Ortamda havayı işleme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Evet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Hayır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Hayır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Hayır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Besleme Hava ile işlem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Evet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Evet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Hayır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Hayır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725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Geri kazanımla işlem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Evet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Nadiren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Hayır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Hayır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725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Egzos</a:t>
                      </a:r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havası işlem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Evet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Evet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Evet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Evet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725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Yatırım maliyeti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Düşük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Yüksek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Çok yüksek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Çok yüksek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725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İşletim ve Bakım</a:t>
                      </a:r>
                      <a:r>
                        <a:rPr lang="tr-TR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maliyeti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Düşük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Yüksek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Çok yüksek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Çok yüksek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725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Enerji maliyeti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Düşük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Yüksek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Yüksek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Yüksek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0725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Atık maliyeti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Yok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Yüksek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Yüksek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Yüksek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0725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Başarı oranı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99%</a:t>
                      </a: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Good for low concentration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 removal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Varied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Good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 for high concentration reduction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6256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 </a:t>
                      </a: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Tescilli biyolojik medya kullanılmaktadır.  </a:t>
                      </a:r>
                      <a:r>
                        <a:rPr lang="tr-TR" sz="11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Biyo-filtrasyon</a:t>
                      </a: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firmaları medya</a:t>
                      </a:r>
                      <a:r>
                        <a:rPr lang="tr-TR" sz="11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değişimini  uzun prosedürlerle ve pahalı bir şekilde yapmaktadır.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9" name="Picture 8" descr="Logo w tag_Transparen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3625" y="1247777"/>
            <a:ext cx="1143000" cy="271599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2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tr-TR" sz="4800" i="1" dirty="0" smtClean="0">
                <a:solidFill>
                  <a:schemeClr val="bg1"/>
                </a:solidFill>
                <a:latin typeface="Albertus Medium" pitchFamily="34" charset="0"/>
              </a:rPr>
              <a:t>Diğer Referanslar</a:t>
            </a:r>
            <a:endParaRPr lang="en-US" sz="48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242068"/>
          </a:xfrm>
        </p:spPr>
        <p:txBody>
          <a:bodyPr numCol="2">
            <a:noAutofit/>
          </a:bodyPr>
          <a:lstStyle/>
          <a:p>
            <a:r>
              <a:rPr lang="en-CA" sz="1400" dirty="0">
                <a:solidFill>
                  <a:srgbClr val="00339A"/>
                </a:solidFill>
              </a:rPr>
              <a:t>Regional District of Nanaimo, British Columbia</a:t>
            </a:r>
            <a:endParaRPr lang="en-US" sz="1400" dirty="0">
              <a:solidFill>
                <a:srgbClr val="00339A"/>
              </a:solidFill>
            </a:endParaRPr>
          </a:p>
          <a:p>
            <a:pPr>
              <a:buNone/>
            </a:pPr>
            <a:r>
              <a:rPr lang="en-CA" sz="1400" dirty="0">
                <a:solidFill>
                  <a:srgbClr val="00339A"/>
                </a:solidFill>
              </a:rPr>
              <a:t>	Wellington </a:t>
            </a:r>
            <a:r>
              <a:rPr lang="tr-TR" sz="1400" dirty="0" smtClean="0">
                <a:solidFill>
                  <a:srgbClr val="00339A"/>
                </a:solidFill>
              </a:rPr>
              <a:t>Pompa İstasyonu</a:t>
            </a:r>
            <a:r>
              <a:rPr lang="en-CA" sz="1400" dirty="0">
                <a:solidFill>
                  <a:srgbClr val="00339A"/>
                </a:solidFill>
              </a:rPr>
              <a:t>		</a:t>
            </a:r>
            <a:endParaRPr lang="en-US" sz="1400" dirty="0">
              <a:solidFill>
                <a:srgbClr val="00339A"/>
              </a:solidFill>
            </a:endParaRPr>
          </a:p>
          <a:p>
            <a:pPr>
              <a:buNone/>
            </a:pPr>
            <a:r>
              <a:rPr lang="en-US" sz="1400" dirty="0">
                <a:solidFill>
                  <a:srgbClr val="00339A"/>
                </a:solidFill>
              </a:rPr>
              <a:t>	</a:t>
            </a:r>
            <a:r>
              <a:rPr lang="tr-TR" sz="1400" dirty="0" smtClean="0">
                <a:solidFill>
                  <a:srgbClr val="00339A"/>
                </a:solidFill>
              </a:rPr>
              <a:t>Sistem tanımı</a:t>
            </a:r>
            <a:r>
              <a:rPr lang="en-US" sz="1400" dirty="0" smtClean="0">
                <a:solidFill>
                  <a:srgbClr val="00339A"/>
                </a:solidFill>
              </a:rPr>
              <a:t>:</a:t>
            </a:r>
            <a:r>
              <a:rPr lang="en-CA" sz="1400" dirty="0" smtClean="0">
                <a:solidFill>
                  <a:srgbClr val="00339A"/>
                </a:solidFill>
              </a:rPr>
              <a:t> </a:t>
            </a:r>
            <a:r>
              <a:rPr lang="tr-TR" sz="1400" dirty="0" smtClean="0">
                <a:solidFill>
                  <a:srgbClr val="00339A"/>
                </a:solidFill>
              </a:rPr>
              <a:t>Bir </a:t>
            </a:r>
            <a:r>
              <a:rPr lang="en-CA" sz="1400" dirty="0" smtClean="0">
                <a:solidFill>
                  <a:srgbClr val="00339A"/>
                </a:solidFill>
              </a:rPr>
              <a:t>(</a:t>
            </a:r>
            <a:r>
              <a:rPr lang="en-CA" sz="1400" dirty="0">
                <a:solidFill>
                  <a:srgbClr val="00339A"/>
                </a:solidFill>
              </a:rPr>
              <a:t>1) </a:t>
            </a:r>
            <a:r>
              <a:rPr lang="tr-TR" sz="1400" dirty="0">
                <a:solidFill>
                  <a:srgbClr val="00339A"/>
                </a:solidFill>
              </a:rPr>
              <a:t>adet</a:t>
            </a:r>
            <a:r>
              <a:rPr lang="en-CA" sz="1400" dirty="0" smtClean="0">
                <a:solidFill>
                  <a:srgbClr val="00339A"/>
                </a:solidFill>
              </a:rPr>
              <a:t> 5550 </a:t>
            </a:r>
            <a:r>
              <a:rPr lang="en-CA" sz="1400" dirty="0" err="1" smtClean="0">
                <a:solidFill>
                  <a:srgbClr val="00339A"/>
                </a:solidFill>
              </a:rPr>
              <a:t>i</a:t>
            </a:r>
            <a:r>
              <a:rPr lang="tr-TR" sz="1400" dirty="0" smtClean="0">
                <a:solidFill>
                  <a:srgbClr val="00339A"/>
                </a:solidFill>
              </a:rPr>
              <a:t>y</a:t>
            </a:r>
            <a:r>
              <a:rPr lang="en-CA" sz="1400" dirty="0" err="1" smtClean="0">
                <a:solidFill>
                  <a:srgbClr val="00339A"/>
                </a:solidFill>
              </a:rPr>
              <a:t>onizer</a:t>
            </a:r>
            <a:r>
              <a:rPr lang="en-CA" sz="1400" dirty="0" smtClean="0">
                <a:solidFill>
                  <a:srgbClr val="00339A"/>
                </a:solidFill>
              </a:rPr>
              <a:t> </a:t>
            </a:r>
            <a:r>
              <a:rPr lang="tr-TR" sz="1400" dirty="0" smtClean="0">
                <a:solidFill>
                  <a:srgbClr val="00339A"/>
                </a:solidFill>
              </a:rPr>
              <a:t>devrede</a:t>
            </a:r>
            <a:r>
              <a:rPr lang="en-CA" sz="1400" dirty="0" smtClean="0">
                <a:solidFill>
                  <a:srgbClr val="00339A"/>
                </a:solidFill>
              </a:rPr>
              <a:t> </a:t>
            </a:r>
            <a:r>
              <a:rPr lang="en-CA" sz="1400" dirty="0">
                <a:solidFill>
                  <a:srgbClr val="00339A"/>
                </a:solidFill>
              </a:rPr>
              <a:t>2,200 CFM </a:t>
            </a:r>
            <a:r>
              <a:rPr lang="tr-TR" sz="1400" dirty="0" smtClean="0">
                <a:solidFill>
                  <a:srgbClr val="00339A"/>
                </a:solidFill>
              </a:rPr>
              <a:t>ıslak işlem</a:t>
            </a:r>
            <a:endParaRPr lang="en-US" sz="1400" dirty="0">
              <a:solidFill>
                <a:srgbClr val="00339A"/>
              </a:solidFill>
            </a:endParaRPr>
          </a:p>
          <a:p>
            <a:pPr>
              <a:buNone/>
            </a:pPr>
            <a:r>
              <a:rPr lang="en-US" sz="1400" dirty="0">
                <a:solidFill>
                  <a:srgbClr val="00339A"/>
                </a:solidFill>
              </a:rPr>
              <a:t>	</a:t>
            </a:r>
            <a:r>
              <a:rPr lang="tr-TR" sz="1400" dirty="0">
                <a:solidFill>
                  <a:srgbClr val="00339A"/>
                </a:solidFill>
              </a:rPr>
              <a:t>M</a:t>
            </a:r>
            <a:r>
              <a:rPr lang="tr-TR" sz="1400" dirty="0" smtClean="0">
                <a:solidFill>
                  <a:srgbClr val="00339A"/>
                </a:solidFill>
              </a:rPr>
              <a:t>ontaj tarihi</a:t>
            </a:r>
            <a:r>
              <a:rPr lang="en-US" sz="1400" dirty="0" smtClean="0">
                <a:solidFill>
                  <a:srgbClr val="00339A"/>
                </a:solidFill>
              </a:rPr>
              <a:t>: </a:t>
            </a:r>
            <a:r>
              <a:rPr lang="en-CA" sz="1400" dirty="0" smtClean="0">
                <a:solidFill>
                  <a:srgbClr val="00339A"/>
                </a:solidFill>
              </a:rPr>
              <a:t>2007</a:t>
            </a:r>
            <a:r>
              <a:rPr lang="tr-TR" sz="1400" dirty="0" smtClean="0">
                <a:solidFill>
                  <a:srgbClr val="00339A"/>
                </a:solidFill>
              </a:rPr>
              <a:t> Yazı</a:t>
            </a:r>
            <a:endParaRPr lang="en-US" sz="1400" dirty="0">
              <a:solidFill>
                <a:srgbClr val="00339A"/>
              </a:solidFill>
            </a:endParaRPr>
          </a:p>
          <a:p>
            <a:r>
              <a:rPr lang="en-CA" sz="1400" dirty="0">
                <a:solidFill>
                  <a:srgbClr val="00339A"/>
                </a:solidFill>
              </a:rPr>
              <a:t>Regional District of Nanaimo, British Columbia</a:t>
            </a:r>
            <a:endParaRPr lang="en-US" sz="1400" dirty="0">
              <a:solidFill>
                <a:srgbClr val="00339A"/>
              </a:solidFill>
            </a:endParaRPr>
          </a:p>
          <a:p>
            <a:pPr>
              <a:buNone/>
            </a:pPr>
            <a:r>
              <a:rPr lang="en-CA" sz="1400" dirty="0">
                <a:solidFill>
                  <a:srgbClr val="00339A"/>
                </a:solidFill>
              </a:rPr>
              <a:t>	Departure Bay </a:t>
            </a:r>
            <a:r>
              <a:rPr lang="tr-TR" sz="1400" dirty="0">
                <a:solidFill>
                  <a:srgbClr val="00339A"/>
                </a:solidFill>
              </a:rPr>
              <a:t>Pompa İstasyonu </a:t>
            </a:r>
          </a:p>
          <a:p>
            <a:pPr>
              <a:buNone/>
            </a:pPr>
            <a:r>
              <a:rPr lang="tr-TR" sz="1400" dirty="0">
                <a:solidFill>
                  <a:srgbClr val="00339A"/>
                </a:solidFill>
              </a:rPr>
              <a:t>	</a:t>
            </a:r>
            <a:r>
              <a:rPr lang="tr-TR" sz="1400" dirty="0" smtClean="0">
                <a:solidFill>
                  <a:srgbClr val="00339A"/>
                </a:solidFill>
              </a:rPr>
              <a:t>Sistem </a:t>
            </a:r>
            <a:r>
              <a:rPr lang="tr-TR" sz="1400" dirty="0">
                <a:solidFill>
                  <a:srgbClr val="00339A"/>
                </a:solidFill>
              </a:rPr>
              <a:t>tanımı</a:t>
            </a:r>
            <a:r>
              <a:rPr lang="en-US" sz="1400" dirty="0">
                <a:solidFill>
                  <a:srgbClr val="00339A"/>
                </a:solidFill>
              </a:rPr>
              <a:t>:</a:t>
            </a:r>
            <a:r>
              <a:rPr lang="en-CA" sz="1400" dirty="0">
                <a:solidFill>
                  <a:srgbClr val="00339A"/>
                </a:solidFill>
              </a:rPr>
              <a:t> </a:t>
            </a:r>
            <a:r>
              <a:rPr lang="tr-TR" sz="1400" dirty="0" smtClean="0">
                <a:solidFill>
                  <a:srgbClr val="00339A"/>
                </a:solidFill>
              </a:rPr>
              <a:t>İki </a:t>
            </a:r>
            <a:r>
              <a:rPr lang="en-CA" sz="1400" dirty="0">
                <a:solidFill>
                  <a:srgbClr val="00339A"/>
                </a:solidFill>
              </a:rPr>
              <a:t>(</a:t>
            </a:r>
            <a:r>
              <a:rPr lang="tr-TR" sz="1400" dirty="0">
                <a:solidFill>
                  <a:srgbClr val="00339A"/>
                </a:solidFill>
              </a:rPr>
              <a:t>2</a:t>
            </a:r>
            <a:r>
              <a:rPr lang="en-CA" sz="1400" dirty="0">
                <a:solidFill>
                  <a:srgbClr val="00339A"/>
                </a:solidFill>
              </a:rPr>
              <a:t>) </a:t>
            </a:r>
            <a:r>
              <a:rPr lang="tr-TR" sz="1400" dirty="0" smtClean="0">
                <a:solidFill>
                  <a:srgbClr val="00339A"/>
                </a:solidFill>
              </a:rPr>
              <a:t>adet</a:t>
            </a:r>
            <a:r>
              <a:rPr lang="en-CA" sz="1400" dirty="0" smtClean="0">
                <a:solidFill>
                  <a:srgbClr val="00339A"/>
                </a:solidFill>
              </a:rPr>
              <a:t> 5550 </a:t>
            </a:r>
            <a:r>
              <a:rPr lang="en-CA" sz="1400" dirty="0" err="1">
                <a:solidFill>
                  <a:srgbClr val="00339A"/>
                </a:solidFill>
              </a:rPr>
              <a:t>i</a:t>
            </a:r>
            <a:r>
              <a:rPr lang="tr-TR" sz="1400" dirty="0">
                <a:solidFill>
                  <a:srgbClr val="00339A"/>
                </a:solidFill>
              </a:rPr>
              <a:t>y</a:t>
            </a:r>
            <a:r>
              <a:rPr lang="en-CA" sz="1400" dirty="0" err="1">
                <a:solidFill>
                  <a:srgbClr val="00339A"/>
                </a:solidFill>
              </a:rPr>
              <a:t>onizer</a:t>
            </a:r>
            <a:r>
              <a:rPr lang="en-CA" sz="1400" dirty="0">
                <a:solidFill>
                  <a:srgbClr val="00339A"/>
                </a:solidFill>
              </a:rPr>
              <a:t> </a:t>
            </a:r>
            <a:r>
              <a:rPr lang="tr-TR" sz="1400" dirty="0">
                <a:solidFill>
                  <a:srgbClr val="00339A"/>
                </a:solidFill>
              </a:rPr>
              <a:t>devrede</a:t>
            </a:r>
            <a:r>
              <a:rPr lang="en-CA" sz="1400" dirty="0">
                <a:solidFill>
                  <a:srgbClr val="00339A"/>
                </a:solidFill>
              </a:rPr>
              <a:t> 2,200 CFM </a:t>
            </a:r>
            <a:r>
              <a:rPr lang="tr-TR" sz="1400" dirty="0">
                <a:solidFill>
                  <a:srgbClr val="00339A"/>
                </a:solidFill>
              </a:rPr>
              <a:t>ıslak işlem </a:t>
            </a:r>
            <a:r>
              <a:rPr lang="en-CA" sz="1400" dirty="0">
                <a:solidFill>
                  <a:srgbClr val="00339A"/>
                </a:solidFill>
              </a:rPr>
              <a:t>		</a:t>
            </a:r>
            <a:endParaRPr lang="en-US" sz="1400" dirty="0">
              <a:solidFill>
                <a:srgbClr val="00339A"/>
              </a:solidFill>
            </a:endParaRPr>
          </a:p>
          <a:p>
            <a:pPr>
              <a:buNone/>
            </a:pPr>
            <a:r>
              <a:rPr lang="en-US" sz="1400" dirty="0">
                <a:solidFill>
                  <a:srgbClr val="00339A"/>
                </a:solidFill>
              </a:rPr>
              <a:t>	</a:t>
            </a:r>
            <a:r>
              <a:rPr lang="tr-TR" sz="1400" dirty="0" smtClean="0">
                <a:solidFill>
                  <a:srgbClr val="00339A"/>
                </a:solidFill>
              </a:rPr>
              <a:t>Montaj </a:t>
            </a:r>
            <a:r>
              <a:rPr lang="tr-TR" sz="1400" dirty="0">
                <a:solidFill>
                  <a:srgbClr val="00339A"/>
                </a:solidFill>
              </a:rPr>
              <a:t>tarihi</a:t>
            </a:r>
            <a:r>
              <a:rPr lang="en-US" sz="1400" dirty="0">
                <a:solidFill>
                  <a:srgbClr val="00339A"/>
                </a:solidFill>
              </a:rPr>
              <a:t>: </a:t>
            </a:r>
            <a:r>
              <a:rPr lang="en-CA" sz="1400" dirty="0" smtClean="0">
                <a:solidFill>
                  <a:srgbClr val="00339A"/>
                </a:solidFill>
              </a:rPr>
              <a:t>200</a:t>
            </a:r>
            <a:r>
              <a:rPr lang="tr-TR" sz="1400" dirty="0" smtClean="0">
                <a:solidFill>
                  <a:srgbClr val="00339A"/>
                </a:solidFill>
              </a:rPr>
              <a:t>8 Yazı</a:t>
            </a:r>
            <a:endParaRPr lang="en-US" sz="1400" dirty="0" smtClean="0">
              <a:solidFill>
                <a:srgbClr val="00339A"/>
              </a:solidFill>
            </a:endParaRPr>
          </a:p>
          <a:p>
            <a:r>
              <a:rPr lang="en-US" sz="1400" dirty="0" smtClean="0">
                <a:solidFill>
                  <a:srgbClr val="00339A"/>
                </a:solidFill>
              </a:rPr>
              <a:t>Alberta Capital Region WW Commission </a:t>
            </a:r>
            <a:r>
              <a:rPr lang="en-US" sz="1400" dirty="0" err="1" smtClean="0">
                <a:solidFill>
                  <a:srgbClr val="00339A"/>
                </a:solidFill>
              </a:rPr>
              <a:t>Morinville</a:t>
            </a:r>
            <a:r>
              <a:rPr lang="en-US" sz="1400" dirty="0" smtClean="0">
                <a:solidFill>
                  <a:srgbClr val="00339A"/>
                </a:solidFill>
              </a:rPr>
              <a:t> WTP			</a:t>
            </a:r>
          </a:p>
          <a:p>
            <a:pPr>
              <a:buNone/>
            </a:pPr>
            <a:r>
              <a:rPr lang="en-US" sz="1400" dirty="0">
                <a:solidFill>
                  <a:srgbClr val="00339A"/>
                </a:solidFill>
              </a:rPr>
              <a:t>	</a:t>
            </a:r>
            <a:r>
              <a:rPr lang="tr-TR" sz="1400" dirty="0">
                <a:solidFill>
                  <a:srgbClr val="00339A"/>
                </a:solidFill>
              </a:rPr>
              <a:t>Sistem tanımı</a:t>
            </a:r>
            <a:r>
              <a:rPr lang="en-US" sz="1400" dirty="0">
                <a:solidFill>
                  <a:srgbClr val="00339A"/>
                </a:solidFill>
              </a:rPr>
              <a:t>:</a:t>
            </a:r>
            <a:r>
              <a:rPr lang="en-CA" sz="1400" dirty="0">
                <a:solidFill>
                  <a:srgbClr val="00339A"/>
                </a:solidFill>
              </a:rPr>
              <a:t> </a:t>
            </a:r>
            <a:r>
              <a:rPr lang="tr-TR" sz="1400" dirty="0" smtClean="0">
                <a:solidFill>
                  <a:srgbClr val="00339A"/>
                </a:solidFill>
              </a:rPr>
              <a:t>Sekiz </a:t>
            </a:r>
            <a:r>
              <a:rPr lang="en-CA" sz="1400" dirty="0" smtClean="0">
                <a:solidFill>
                  <a:srgbClr val="00339A"/>
                </a:solidFill>
              </a:rPr>
              <a:t>(</a:t>
            </a:r>
            <a:r>
              <a:rPr lang="tr-TR" sz="1400" dirty="0" smtClean="0">
                <a:solidFill>
                  <a:srgbClr val="00339A"/>
                </a:solidFill>
              </a:rPr>
              <a:t>8</a:t>
            </a:r>
            <a:r>
              <a:rPr lang="en-CA" sz="1400" dirty="0" smtClean="0">
                <a:solidFill>
                  <a:srgbClr val="00339A"/>
                </a:solidFill>
              </a:rPr>
              <a:t>) </a:t>
            </a:r>
            <a:r>
              <a:rPr lang="tr-TR" sz="1400" dirty="0" smtClean="0">
                <a:solidFill>
                  <a:srgbClr val="00339A"/>
                </a:solidFill>
              </a:rPr>
              <a:t>adet</a:t>
            </a:r>
            <a:r>
              <a:rPr lang="en-CA" sz="1400" dirty="0" smtClean="0">
                <a:solidFill>
                  <a:srgbClr val="00339A"/>
                </a:solidFill>
              </a:rPr>
              <a:t> 5550 </a:t>
            </a:r>
            <a:r>
              <a:rPr lang="en-CA" sz="1400" dirty="0" err="1">
                <a:solidFill>
                  <a:srgbClr val="00339A"/>
                </a:solidFill>
              </a:rPr>
              <a:t>i</a:t>
            </a:r>
            <a:r>
              <a:rPr lang="tr-TR" sz="1400" dirty="0">
                <a:solidFill>
                  <a:srgbClr val="00339A"/>
                </a:solidFill>
              </a:rPr>
              <a:t>y</a:t>
            </a:r>
            <a:r>
              <a:rPr lang="en-CA" sz="1400" dirty="0" err="1">
                <a:solidFill>
                  <a:srgbClr val="00339A"/>
                </a:solidFill>
              </a:rPr>
              <a:t>onizer</a:t>
            </a:r>
            <a:r>
              <a:rPr lang="en-CA" sz="1400" dirty="0">
                <a:solidFill>
                  <a:srgbClr val="00339A"/>
                </a:solidFill>
              </a:rPr>
              <a:t> </a:t>
            </a:r>
            <a:r>
              <a:rPr lang="tr-TR" sz="1400" dirty="0">
                <a:solidFill>
                  <a:srgbClr val="00339A"/>
                </a:solidFill>
              </a:rPr>
              <a:t>devrede</a:t>
            </a:r>
            <a:r>
              <a:rPr lang="en-CA" sz="1400" dirty="0">
                <a:solidFill>
                  <a:srgbClr val="00339A"/>
                </a:solidFill>
              </a:rPr>
              <a:t> </a:t>
            </a:r>
            <a:r>
              <a:rPr lang="tr-TR" sz="1400" dirty="0" smtClean="0">
                <a:solidFill>
                  <a:srgbClr val="00339A"/>
                </a:solidFill>
              </a:rPr>
              <a:t>7</a:t>
            </a:r>
            <a:r>
              <a:rPr lang="en-CA" sz="1400" dirty="0" smtClean="0">
                <a:solidFill>
                  <a:srgbClr val="00339A"/>
                </a:solidFill>
              </a:rPr>
              <a:t>,2</a:t>
            </a:r>
            <a:r>
              <a:rPr lang="tr-TR" sz="1400" dirty="0" smtClean="0">
                <a:solidFill>
                  <a:srgbClr val="00339A"/>
                </a:solidFill>
              </a:rPr>
              <a:t>6</a:t>
            </a:r>
            <a:r>
              <a:rPr lang="en-CA" sz="1400" dirty="0" smtClean="0">
                <a:solidFill>
                  <a:srgbClr val="00339A"/>
                </a:solidFill>
              </a:rPr>
              <a:t>0 </a:t>
            </a:r>
            <a:r>
              <a:rPr lang="en-CA" sz="1400" dirty="0">
                <a:solidFill>
                  <a:srgbClr val="00339A"/>
                </a:solidFill>
              </a:rPr>
              <a:t>CFM </a:t>
            </a:r>
            <a:r>
              <a:rPr lang="tr-TR" sz="1400" dirty="0" smtClean="0">
                <a:solidFill>
                  <a:srgbClr val="00339A"/>
                </a:solidFill>
              </a:rPr>
              <a:t>hava kontrol sistemi, pompa istasyonuna</a:t>
            </a:r>
            <a:endParaRPr lang="en-US" sz="1400" dirty="0">
              <a:solidFill>
                <a:srgbClr val="00339A"/>
              </a:solidFill>
            </a:endParaRPr>
          </a:p>
          <a:p>
            <a:pPr>
              <a:buNone/>
            </a:pPr>
            <a:r>
              <a:rPr lang="en-US" sz="1400" dirty="0">
                <a:solidFill>
                  <a:srgbClr val="00339A"/>
                </a:solidFill>
              </a:rPr>
              <a:t>	</a:t>
            </a:r>
            <a:r>
              <a:rPr lang="tr-TR" sz="1400" dirty="0" smtClean="0">
                <a:solidFill>
                  <a:srgbClr val="00339A"/>
                </a:solidFill>
              </a:rPr>
              <a:t>Montaj </a:t>
            </a:r>
            <a:r>
              <a:rPr lang="tr-TR" sz="1400" dirty="0">
                <a:solidFill>
                  <a:srgbClr val="00339A"/>
                </a:solidFill>
              </a:rPr>
              <a:t>tarihi </a:t>
            </a:r>
            <a:r>
              <a:rPr lang="en-US" sz="1400" dirty="0" smtClean="0">
                <a:solidFill>
                  <a:srgbClr val="00339A"/>
                </a:solidFill>
              </a:rPr>
              <a:t>: 2010</a:t>
            </a:r>
            <a:r>
              <a:rPr lang="tr-TR" sz="1400" dirty="0" smtClean="0">
                <a:solidFill>
                  <a:srgbClr val="00339A"/>
                </a:solidFill>
              </a:rPr>
              <a:t> Aralık</a:t>
            </a:r>
            <a:endParaRPr lang="en-US" sz="1400" dirty="0">
              <a:solidFill>
                <a:srgbClr val="00339A"/>
              </a:solidFill>
            </a:endParaRPr>
          </a:p>
          <a:p>
            <a:pPr>
              <a:buNone/>
            </a:pPr>
            <a:endParaRPr lang="en-CA" sz="1400" dirty="0">
              <a:solidFill>
                <a:srgbClr val="00339A"/>
              </a:solidFill>
            </a:endParaRPr>
          </a:p>
          <a:p>
            <a:r>
              <a:rPr lang="en-US" sz="1400" dirty="0">
                <a:solidFill>
                  <a:srgbClr val="00339A"/>
                </a:solidFill>
              </a:rPr>
              <a:t>Whistle Bend Waste Water Pump House</a:t>
            </a:r>
          </a:p>
          <a:p>
            <a:pPr>
              <a:buNone/>
            </a:pPr>
            <a:r>
              <a:rPr lang="en-US" sz="1400" dirty="0">
                <a:solidFill>
                  <a:srgbClr val="00339A"/>
                </a:solidFill>
              </a:rPr>
              <a:t>	Whitehorse, Yukon, </a:t>
            </a:r>
            <a:r>
              <a:rPr lang="tr-TR" sz="1400" dirty="0" smtClean="0">
                <a:solidFill>
                  <a:srgbClr val="00339A"/>
                </a:solidFill>
              </a:rPr>
              <a:t>K</a:t>
            </a:r>
            <a:r>
              <a:rPr lang="en-US" sz="1400" dirty="0" err="1" smtClean="0">
                <a:solidFill>
                  <a:srgbClr val="00339A"/>
                </a:solidFill>
              </a:rPr>
              <a:t>anada</a:t>
            </a:r>
            <a:endParaRPr lang="en-US" sz="1400" dirty="0">
              <a:solidFill>
                <a:srgbClr val="00339A"/>
              </a:solidFill>
            </a:endParaRPr>
          </a:p>
          <a:p>
            <a:pPr>
              <a:buNone/>
            </a:pPr>
            <a:r>
              <a:rPr lang="en-US" sz="1400" dirty="0">
                <a:solidFill>
                  <a:srgbClr val="00339A"/>
                </a:solidFill>
              </a:rPr>
              <a:t>	</a:t>
            </a:r>
            <a:r>
              <a:rPr lang="tr-TR" sz="1400" dirty="0">
                <a:solidFill>
                  <a:srgbClr val="00339A"/>
                </a:solidFill>
              </a:rPr>
              <a:t> Sistem tanımı</a:t>
            </a:r>
            <a:r>
              <a:rPr lang="en-US" sz="1400" dirty="0">
                <a:solidFill>
                  <a:srgbClr val="00339A"/>
                </a:solidFill>
              </a:rPr>
              <a:t>:</a:t>
            </a:r>
            <a:r>
              <a:rPr lang="en-CA" sz="1400" dirty="0">
                <a:solidFill>
                  <a:srgbClr val="00339A"/>
                </a:solidFill>
              </a:rPr>
              <a:t> </a:t>
            </a:r>
            <a:r>
              <a:rPr lang="tr-TR" sz="1400" dirty="0" smtClean="0">
                <a:solidFill>
                  <a:srgbClr val="00339A"/>
                </a:solidFill>
              </a:rPr>
              <a:t>İki </a:t>
            </a:r>
            <a:r>
              <a:rPr lang="en-CA" sz="1400" dirty="0" smtClean="0">
                <a:solidFill>
                  <a:srgbClr val="00339A"/>
                </a:solidFill>
              </a:rPr>
              <a:t>(</a:t>
            </a:r>
            <a:r>
              <a:rPr lang="tr-TR" sz="1400" dirty="0" smtClean="0">
                <a:solidFill>
                  <a:srgbClr val="00339A"/>
                </a:solidFill>
              </a:rPr>
              <a:t>2</a:t>
            </a:r>
            <a:r>
              <a:rPr lang="en-CA" sz="1400" dirty="0" smtClean="0">
                <a:solidFill>
                  <a:srgbClr val="00339A"/>
                </a:solidFill>
              </a:rPr>
              <a:t>) </a:t>
            </a:r>
            <a:r>
              <a:rPr lang="tr-TR" sz="1400" dirty="0">
                <a:solidFill>
                  <a:srgbClr val="00339A"/>
                </a:solidFill>
              </a:rPr>
              <a:t>adet</a:t>
            </a:r>
            <a:r>
              <a:rPr lang="en-CA" sz="1400" dirty="0">
                <a:solidFill>
                  <a:srgbClr val="00339A"/>
                </a:solidFill>
              </a:rPr>
              <a:t> 5550 </a:t>
            </a:r>
            <a:r>
              <a:rPr lang="en-CA" sz="1400" dirty="0" err="1">
                <a:solidFill>
                  <a:srgbClr val="00339A"/>
                </a:solidFill>
              </a:rPr>
              <a:t>i</a:t>
            </a:r>
            <a:r>
              <a:rPr lang="tr-TR" sz="1400" dirty="0">
                <a:solidFill>
                  <a:srgbClr val="00339A"/>
                </a:solidFill>
              </a:rPr>
              <a:t>y</a:t>
            </a:r>
            <a:r>
              <a:rPr lang="en-CA" sz="1400" dirty="0" err="1">
                <a:solidFill>
                  <a:srgbClr val="00339A"/>
                </a:solidFill>
              </a:rPr>
              <a:t>onizer</a:t>
            </a:r>
            <a:r>
              <a:rPr lang="en-CA" sz="1400" dirty="0">
                <a:solidFill>
                  <a:srgbClr val="00339A"/>
                </a:solidFill>
              </a:rPr>
              <a:t> </a:t>
            </a:r>
            <a:r>
              <a:rPr lang="tr-TR" sz="1400" dirty="0">
                <a:solidFill>
                  <a:srgbClr val="00339A"/>
                </a:solidFill>
              </a:rPr>
              <a:t>devrede</a:t>
            </a:r>
            <a:r>
              <a:rPr lang="en-CA" sz="1400" dirty="0">
                <a:solidFill>
                  <a:srgbClr val="00339A"/>
                </a:solidFill>
              </a:rPr>
              <a:t> </a:t>
            </a:r>
            <a:r>
              <a:rPr lang="tr-TR" sz="1400" dirty="0">
                <a:solidFill>
                  <a:srgbClr val="00339A"/>
                </a:solidFill>
              </a:rPr>
              <a:t>6</a:t>
            </a:r>
            <a:r>
              <a:rPr lang="en-CA" sz="1400" dirty="0" smtClean="0">
                <a:solidFill>
                  <a:srgbClr val="00339A"/>
                </a:solidFill>
              </a:rPr>
              <a:t>,</a:t>
            </a:r>
            <a:r>
              <a:rPr lang="tr-TR" sz="1400" dirty="0" smtClean="0">
                <a:solidFill>
                  <a:srgbClr val="00339A"/>
                </a:solidFill>
              </a:rPr>
              <a:t>40</a:t>
            </a:r>
            <a:r>
              <a:rPr lang="en-CA" sz="1400" dirty="0" smtClean="0">
                <a:solidFill>
                  <a:srgbClr val="00339A"/>
                </a:solidFill>
              </a:rPr>
              <a:t>0 </a:t>
            </a:r>
            <a:r>
              <a:rPr lang="en-CA" sz="1400" dirty="0">
                <a:solidFill>
                  <a:srgbClr val="00339A"/>
                </a:solidFill>
              </a:rPr>
              <a:t>CFM </a:t>
            </a:r>
            <a:r>
              <a:rPr lang="tr-TR" sz="1400" dirty="0">
                <a:solidFill>
                  <a:srgbClr val="00339A"/>
                </a:solidFill>
              </a:rPr>
              <a:t>hava kontrol sistemi </a:t>
            </a:r>
          </a:p>
          <a:p>
            <a:pPr>
              <a:buNone/>
            </a:pPr>
            <a:r>
              <a:rPr lang="tr-TR" sz="1400" dirty="0">
                <a:solidFill>
                  <a:srgbClr val="00339A"/>
                </a:solidFill>
              </a:rPr>
              <a:t>	</a:t>
            </a:r>
            <a:r>
              <a:rPr lang="tr-TR" sz="1400" dirty="0" smtClean="0">
                <a:solidFill>
                  <a:srgbClr val="00339A"/>
                </a:solidFill>
              </a:rPr>
              <a:t>Montaj </a:t>
            </a:r>
            <a:r>
              <a:rPr lang="tr-TR" sz="1400" dirty="0">
                <a:solidFill>
                  <a:srgbClr val="00339A"/>
                </a:solidFill>
              </a:rPr>
              <a:t>tarihi</a:t>
            </a:r>
            <a:r>
              <a:rPr lang="en-US" sz="1400" dirty="0">
                <a:solidFill>
                  <a:srgbClr val="00339A"/>
                </a:solidFill>
              </a:rPr>
              <a:t>: </a:t>
            </a:r>
            <a:r>
              <a:rPr lang="en-US" sz="1400" dirty="0" smtClean="0">
                <a:solidFill>
                  <a:srgbClr val="00339A"/>
                </a:solidFill>
              </a:rPr>
              <a:t>2012</a:t>
            </a:r>
            <a:r>
              <a:rPr lang="tr-TR" sz="1400" dirty="0" smtClean="0">
                <a:solidFill>
                  <a:srgbClr val="00339A"/>
                </a:solidFill>
              </a:rPr>
              <a:t> Ocak</a:t>
            </a:r>
            <a:endParaRPr lang="en-US" sz="1400" dirty="0">
              <a:solidFill>
                <a:srgbClr val="00339A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rgbClr val="00339A"/>
              </a:solidFill>
            </a:endParaRPr>
          </a:p>
          <a:p>
            <a:r>
              <a:rPr lang="tr-TR" sz="1400" b="1" i="1" dirty="0" smtClean="0">
                <a:solidFill>
                  <a:srgbClr val="00339A"/>
                </a:solidFill>
              </a:rPr>
              <a:t>Yanı sıra çeşitli ticari ve kurumsal montajlar</a:t>
            </a:r>
            <a:endParaRPr lang="en-US" sz="1400" dirty="0">
              <a:solidFill>
                <a:srgbClr val="00339A"/>
              </a:solidFill>
            </a:endParaRPr>
          </a:p>
          <a:p>
            <a:pPr>
              <a:buNone/>
            </a:pPr>
            <a:endParaRPr lang="en-US" sz="1400" dirty="0">
              <a:solidFill>
                <a:srgbClr val="00339A"/>
              </a:solidFill>
            </a:endParaRPr>
          </a:p>
          <a:p>
            <a:pPr>
              <a:buNone/>
            </a:pPr>
            <a:endParaRPr lang="en-US" sz="1400" dirty="0">
              <a:solidFill>
                <a:srgbClr val="00339A"/>
              </a:solidFill>
            </a:endParaRPr>
          </a:p>
          <a:p>
            <a:pPr>
              <a:buNone/>
            </a:pPr>
            <a:endParaRPr lang="en-US" sz="1400" dirty="0">
              <a:solidFill>
                <a:srgbClr val="00339A"/>
              </a:solidFill>
            </a:endParaRPr>
          </a:p>
          <a:p>
            <a:pPr>
              <a:buNone/>
            </a:pPr>
            <a:r>
              <a:rPr lang="en-US" sz="1400" dirty="0">
                <a:solidFill>
                  <a:srgbClr val="00339A"/>
                </a:solidFill>
              </a:rPr>
              <a:t> </a:t>
            </a: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413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tr-TR" sz="4800" i="1" dirty="0" smtClean="0">
                <a:solidFill>
                  <a:schemeClr val="bg1"/>
                </a:solidFill>
                <a:latin typeface="Albertus Medium" pitchFamily="34" charset="0"/>
              </a:rPr>
              <a:t>Özet</a:t>
            </a:r>
            <a:endParaRPr lang="en-US" sz="48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10000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Arial" pitchFamily="34" charset="0"/>
              <a:buChar char="•"/>
            </a:pPr>
            <a:r>
              <a:rPr lang="tr-TR" sz="2400" dirty="0" smtClean="0">
                <a:solidFill>
                  <a:srgbClr val="00339A"/>
                </a:solidFill>
              </a:rPr>
              <a:t>Bütünsel çözüm sunumu</a:t>
            </a:r>
            <a:r>
              <a:rPr lang="en-US" sz="2400" dirty="0" smtClean="0">
                <a:solidFill>
                  <a:srgbClr val="00339A"/>
                </a:solidFill>
              </a:rPr>
              <a:t>:</a:t>
            </a:r>
            <a:endParaRPr lang="en-US" sz="2400" dirty="0">
              <a:solidFill>
                <a:srgbClr val="00339A"/>
              </a:solidFill>
            </a:endParaRPr>
          </a:p>
          <a:p>
            <a:pPr lvl="1">
              <a:buClr>
                <a:srgbClr val="0070C0"/>
              </a:buClr>
              <a:buFont typeface="Wingdings" pitchFamily="2" charset="2"/>
              <a:buChar char="Ø"/>
            </a:pPr>
            <a:r>
              <a:rPr lang="tr-TR" sz="2000" dirty="0" smtClean="0">
                <a:solidFill>
                  <a:srgbClr val="00339A"/>
                </a:solidFill>
              </a:rPr>
              <a:t>Koku</a:t>
            </a:r>
            <a:r>
              <a:rPr lang="en-US" sz="2000" dirty="0" smtClean="0">
                <a:solidFill>
                  <a:srgbClr val="00339A"/>
                </a:solidFill>
              </a:rPr>
              <a:t> </a:t>
            </a:r>
            <a:r>
              <a:rPr lang="tr-TR" sz="2000" dirty="0">
                <a:solidFill>
                  <a:srgbClr val="00339A"/>
                </a:solidFill>
              </a:rPr>
              <a:t>k</a:t>
            </a:r>
            <a:r>
              <a:rPr lang="en-US" sz="2000" dirty="0" err="1" smtClean="0">
                <a:solidFill>
                  <a:srgbClr val="00339A"/>
                </a:solidFill>
              </a:rPr>
              <a:t>ontrol</a:t>
            </a:r>
            <a:r>
              <a:rPr lang="en-US" sz="2000" dirty="0">
                <a:solidFill>
                  <a:srgbClr val="00339A"/>
                </a:solidFill>
              </a:rPr>
              <a:t>:</a:t>
            </a:r>
          </a:p>
          <a:p>
            <a:pPr lvl="2">
              <a:buClr>
                <a:srgbClr val="0070C0"/>
              </a:buClr>
              <a:buFont typeface="Arial" pitchFamily="34" charset="0"/>
              <a:buChar char="•"/>
            </a:pPr>
            <a:r>
              <a:rPr lang="tr-TR" sz="2000" dirty="0" smtClean="0">
                <a:solidFill>
                  <a:srgbClr val="00339A"/>
                </a:solidFill>
              </a:rPr>
              <a:t>Koku şikayetlerini sonlandırma</a:t>
            </a:r>
            <a:endParaRPr lang="en-US" sz="2000" dirty="0">
              <a:solidFill>
                <a:srgbClr val="00339A"/>
              </a:solidFill>
            </a:endParaRPr>
          </a:p>
          <a:p>
            <a:pPr lvl="2">
              <a:buClr>
                <a:srgbClr val="0070C0"/>
              </a:buClr>
              <a:buFont typeface="Arial" pitchFamily="34" charset="0"/>
              <a:buChar char="•"/>
            </a:pPr>
            <a:r>
              <a:rPr lang="tr-TR" sz="2000" dirty="0" smtClean="0">
                <a:solidFill>
                  <a:srgbClr val="00339A"/>
                </a:solidFill>
              </a:rPr>
              <a:t>Güvenli ve konforlu çalışma ortamı </a:t>
            </a:r>
            <a:endParaRPr lang="en-US" sz="2000" dirty="0" smtClean="0">
              <a:solidFill>
                <a:srgbClr val="00339A"/>
              </a:solidFill>
            </a:endParaRPr>
          </a:p>
          <a:p>
            <a:pPr lvl="1">
              <a:buClr>
                <a:srgbClr val="0070C0"/>
              </a:buClr>
              <a:buFont typeface="Wingdings" pitchFamily="2" charset="2"/>
              <a:buChar char="Ø"/>
            </a:pPr>
            <a:r>
              <a:rPr lang="tr-TR" sz="2000" dirty="0" smtClean="0">
                <a:solidFill>
                  <a:srgbClr val="00339A"/>
                </a:solidFill>
              </a:rPr>
              <a:t>Korozyon kontrol</a:t>
            </a:r>
            <a:r>
              <a:rPr lang="en-US" sz="2000" dirty="0" smtClean="0">
                <a:solidFill>
                  <a:srgbClr val="00339A"/>
                </a:solidFill>
              </a:rPr>
              <a:t> </a:t>
            </a:r>
            <a:endParaRPr lang="tr-TR" sz="2000" dirty="0" smtClean="0">
              <a:solidFill>
                <a:srgbClr val="00339A"/>
              </a:solidFill>
            </a:endParaRPr>
          </a:p>
          <a:p>
            <a:pPr lvl="1">
              <a:buClr>
                <a:srgbClr val="0070C0"/>
              </a:buClr>
              <a:buFont typeface="Wingdings" pitchFamily="2" charset="2"/>
              <a:buChar char="Ø"/>
            </a:pPr>
            <a:r>
              <a:rPr lang="tr-TR" sz="2000" dirty="0" smtClean="0">
                <a:solidFill>
                  <a:srgbClr val="00339A"/>
                </a:solidFill>
              </a:rPr>
              <a:t>İzleme</a:t>
            </a:r>
            <a:endParaRPr lang="en-US" sz="2000" dirty="0">
              <a:solidFill>
                <a:srgbClr val="00339A"/>
              </a:solidFill>
            </a:endParaRPr>
          </a:p>
          <a:p>
            <a:pPr>
              <a:buClr>
                <a:srgbClr val="0070C0"/>
              </a:buClr>
              <a:buFont typeface="Arial" pitchFamily="34" charset="0"/>
              <a:buChar char="•"/>
            </a:pPr>
            <a:r>
              <a:rPr lang="tr-TR" sz="2400" dirty="0" smtClean="0">
                <a:solidFill>
                  <a:srgbClr val="00339A"/>
                </a:solidFill>
              </a:rPr>
              <a:t>Özgün uygulamalara yapılandırma </a:t>
            </a:r>
            <a:endParaRPr lang="en-US" sz="2400" dirty="0">
              <a:solidFill>
                <a:srgbClr val="00339A"/>
              </a:solidFill>
            </a:endParaRPr>
          </a:p>
          <a:p>
            <a:pPr>
              <a:buClr>
                <a:srgbClr val="0070C0"/>
              </a:buClr>
              <a:buFont typeface="Arial" pitchFamily="34" charset="0"/>
              <a:buChar char="•"/>
            </a:pPr>
            <a:r>
              <a:rPr lang="tr-TR" sz="2400" dirty="0" smtClean="0">
                <a:solidFill>
                  <a:srgbClr val="00339A"/>
                </a:solidFill>
              </a:rPr>
              <a:t>Kusursuz servis ve Bakım sunumu</a:t>
            </a:r>
            <a:endParaRPr lang="en-US" sz="2400" dirty="0">
              <a:solidFill>
                <a:srgbClr val="00339A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:\Users\akagie\AppData\Local\Microsoft\Windows\Temporary Internet Files\Content.IE5\TKZNTGKV\MP900442176[1].jpg"/>
          <p:cNvPicPr>
            <a:picLocks noChangeAspect="1" noChangeArrowheads="1"/>
          </p:cNvPicPr>
          <p:nvPr/>
        </p:nvPicPr>
        <p:blipFill>
          <a:blip r:embed="rId2" cstate="print"/>
          <a:srcRect l="10424" t="25972" r="10424" b="23145"/>
          <a:stretch>
            <a:fillRect/>
          </a:stretch>
        </p:blipFill>
        <p:spPr bwMode="auto">
          <a:xfrm>
            <a:off x="5029200" y="1219200"/>
            <a:ext cx="3657600" cy="1567543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42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Cottonwood – </a:t>
            </a:r>
            <a:r>
              <a:rPr lang="en-US" sz="4800" i="1" dirty="0" err="1">
                <a:solidFill>
                  <a:schemeClr val="bg1"/>
                </a:solidFill>
                <a:latin typeface="Albertus Medium" pitchFamily="34" charset="0"/>
              </a:rPr>
              <a:t>Mingus</a:t>
            </a:r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 WWTP</a:t>
            </a: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5486400"/>
            <a:ext cx="91182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00339A"/>
                </a:solidFill>
                <a:latin typeface="+mj-lt"/>
              </a:rPr>
              <a:t>Tipik </a:t>
            </a:r>
            <a:r>
              <a:rPr lang="tr-TR" sz="2800" b="1" dirty="0" err="1" smtClean="0">
                <a:solidFill>
                  <a:srgbClr val="00339A"/>
                </a:solidFill>
                <a:latin typeface="+mj-lt"/>
              </a:rPr>
              <a:t>İyonizasyon</a:t>
            </a:r>
            <a:r>
              <a:rPr lang="tr-TR" sz="2800" b="1" dirty="0" smtClean="0">
                <a:solidFill>
                  <a:srgbClr val="00339A"/>
                </a:solidFill>
                <a:latin typeface="+mj-lt"/>
              </a:rPr>
              <a:t> bazlı tasarım şematiği</a:t>
            </a:r>
            <a:endParaRPr lang="en-US" sz="2800" b="1" dirty="0">
              <a:solidFill>
                <a:srgbClr val="00339A"/>
              </a:solidFill>
              <a:latin typeface="+mj-lt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96963"/>
            <a:ext cx="6876784" cy="4389437"/>
          </a:xfrm>
        </p:spPr>
      </p:pic>
    </p:spTree>
    <p:extLst>
      <p:ext uri="{BB962C8B-B14F-4D97-AF65-F5344CB8AC3E}">
        <p14:creationId xmlns:p14="http://schemas.microsoft.com/office/powerpoint/2010/main" val="3544419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Cottonwood – </a:t>
            </a:r>
            <a:r>
              <a:rPr lang="en-US" sz="4800" i="1" dirty="0" err="1">
                <a:solidFill>
                  <a:schemeClr val="bg1"/>
                </a:solidFill>
                <a:latin typeface="Albertus Medium" pitchFamily="34" charset="0"/>
              </a:rPr>
              <a:t>Mingus</a:t>
            </a:r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 WWTP</a:t>
            </a: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5181600"/>
            <a:ext cx="91182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00339A"/>
                </a:solidFill>
                <a:latin typeface="+mj-lt"/>
              </a:rPr>
              <a:t>İyonizasyon</a:t>
            </a:r>
            <a:r>
              <a:rPr lang="tr-TR" sz="2800" b="1" dirty="0" smtClean="0">
                <a:solidFill>
                  <a:srgbClr val="00339A"/>
                </a:solidFill>
                <a:latin typeface="+mj-lt"/>
              </a:rPr>
              <a:t> bazlı Hava kontrol Ünite Beslemesi</a:t>
            </a:r>
            <a:endParaRPr lang="en-US" sz="2800" b="1" dirty="0">
              <a:solidFill>
                <a:srgbClr val="054180"/>
              </a:solidFill>
              <a:latin typeface="+mj-lt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8086725" cy="3209925"/>
          </a:xfrm>
        </p:spPr>
      </p:pic>
    </p:spTree>
    <p:extLst>
      <p:ext uri="{BB962C8B-B14F-4D97-AF65-F5344CB8AC3E}">
        <p14:creationId xmlns:p14="http://schemas.microsoft.com/office/powerpoint/2010/main" val="39500056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Cottonwood – </a:t>
            </a:r>
            <a:r>
              <a:rPr lang="en-US" sz="4800" i="1" dirty="0" err="1">
                <a:solidFill>
                  <a:schemeClr val="bg1"/>
                </a:solidFill>
                <a:latin typeface="Albertus Medium" pitchFamily="34" charset="0"/>
              </a:rPr>
              <a:t>Mingus</a:t>
            </a:r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 WWTP</a:t>
            </a: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5181600"/>
            <a:ext cx="91182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054180"/>
                </a:solidFill>
                <a:latin typeface="+mj-lt"/>
              </a:rPr>
              <a:t>İyonizasyon</a:t>
            </a:r>
            <a:r>
              <a:rPr lang="tr-TR" sz="2800" b="1" dirty="0" smtClean="0">
                <a:solidFill>
                  <a:srgbClr val="054180"/>
                </a:solidFill>
                <a:latin typeface="+mj-lt"/>
              </a:rPr>
              <a:t> bazlı</a:t>
            </a:r>
            <a:r>
              <a:rPr lang="en-US" sz="2800" b="1" dirty="0" smtClean="0">
                <a:solidFill>
                  <a:srgbClr val="054180"/>
                </a:solidFill>
                <a:latin typeface="+mj-lt"/>
              </a:rPr>
              <a:t> </a:t>
            </a:r>
            <a:r>
              <a:rPr lang="tr-TR" sz="2800" b="1" dirty="0" err="1" smtClean="0">
                <a:solidFill>
                  <a:srgbClr val="054180"/>
                </a:solidFill>
                <a:latin typeface="+mj-lt"/>
              </a:rPr>
              <a:t>Egzos</a:t>
            </a:r>
            <a:r>
              <a:rPr lang="tr-TR" sz="2800" b="1" dirty="0" smtClean="0">
                <a:solidFill>
                  <a:srgbClr val="054180"/>
                </a:solidFill>
                <a:latin typeface="+mj-lt"/>
              </a:rPr>
              <a:t> Arındırıcı</a:t>
            </a:r>
            <a:endParaRPr lang="en-US" sz="2800" b="1" dirty="0">
              <a:solidFill>
                <a:srgbClr val="054180"/>
              </a:solidFill>
              <a:latin typeface="+mj-lt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79" y="1352283"/>
            <a:ext cx="7467600" cy="3905250"/>
          </a:xfrm>
        </p:spPr>
      </p:pic>
    </p:spTree>
    <p:extLst>
      <p:ext uri="{BB962C8B-B14F-4D97-AF65-F5344CB8AC3E}">
        <p14:creationId xmlns:p14="http://schemas.microsoft.com/office/powerpoint/2010/main" val="36275161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Cottonwood – </a:t>
            </a:r>
            <a:r>
              <a:rPr lang="en-US" sz="4800" i="1" dirty="0" err="1">
                <a:solidFill>
                  <a:schemeClr val="bg1"/>
                </a:solidFill>
                <a:latin typeface="Albertus Medium" pitchFamily="34" charset="0"/>
              </a:rPr>
              <a:t>Mingus</a:t>
            </a:r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 WWTP</a:t>
            </a: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5420380"/>
            <a:ext cx="91182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00339A"/>
                </a:solidFill>
                <a:latin typeface="+mj-lt"/>
                <a:cs typeface="Arial" pitchFamily="34" charset="0"/>
              </a:rPr>
              <a:t>Kombine </a:t>
            </a:r>
            <a:r>
              <a:rPr lang="tr-TR" sz="2800" b="1" dirty="0" err="1" smtClean="0">
                <a:solidFill>
                  <a:srgbClr val="00339A"/>
                </a:solidFill>
                <a:latin typeface="+mj-lt"/>
                <a:cs typeface="Arial" pitchFamily="34" charset="0"/>
              </a:rPr>
              <a:t>İyonizasyon</a:t>
            </a:r>
            <a:r>
              <a:rPr lang="tr-TR" sz="2800" b="1" dirty="0" smtClean="0">
                <a:solidFill>
                  <a:srgbClr val="00339A"/>
                </a:solidFill>
                <a:latin typeface="+mj-lt"/>
                <a:cs typeface="Arial" pitchFamily="34" charset="0"/>
              </a:rPr>
              <a:t> bazlı Besleme/</a:t>
            </a:r>
            <a:r>
              <a:rPr lang="tr-TR" sz="2800" b="1" dirty="0" err="1" smtClean="0">
                <a:solidFill>
                  <a:srgbClr val="00339A"/>
                </a:solidFill>
                <a:latin typeface="+mj-lt"/>
                <a:cs typeface="Arial" pitchFamily="34" charset="0"/>
              </a:rPr>
              <a:t>Egzos</a:t>
            </a:r>
            <a:r>
              <a:rPr lang="tr-TR" sz="2800" b="1" dirty="0" smtClean="0">
                <a:solidFill>
                  <a:srgbClr val="00339A"/>
                </a:solidFill>
                <a:latin typeface="+mj-lt"/>
                <a:cs typeface="Arial" pitchFamily="34" charset="0"/>
              </a:rPr>
              <a:t> Arındırıcı</a:t>
            </a:r>
            <a:endParaRPr lang="en-US" sz="2800" b="1" dirty="0">
              <a:solidFill>
                <a:srgbClr val="00339A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Right Arrow 15"/>
          <p:cNvSpPr/>
          <p:nvPr/>
        </p:nvSpPr>
        <p:spPr>
          <a:xfrm rot="16200000">
            <a:off x="5029200" y="3657601"/>
            <a:ext cx="419100" cy="266700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4950"/>
            <a:ext cx="8991600" cy="3905250"/>
          </a:xfrm>
          <a:prstGeom prst="rect">
            <a:avLst/>
          </a:prstGeom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2743200"/>
            <a:ext cx="8886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54180"/>
                </a:solidFill>
                <a:latin typeface="+mj-lt"/>
              </a:rPr>
              <a:t>(500)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153400" y="3581400"/>
            <a:ext cx="99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54180"/>
                </a:solidFill>
                <a:latin typeface="+mj-lt"/>
              </a:rPr>
              <a:t>(1200)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6629400" y="1447800"/>
            <a:ext cx="8886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54180"/>
                </a:solidFill>
                <a:latin typeface="+mj-lt"/>
              </a:rPr>
              <a:t>(600)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581400" y="1447800"/>
            <a:ext cx="8886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54180"/>
                </a:solidFill>
                <a:latin typeface="+mj-lt"/>
              </a:rPr>
              <a:t>(500)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800600" y="4038600"/>
            <a:ext cx="8886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54180"/>
                </a:solidFill>
                <a:latin typeface="+mj-lt"/>
              </a:rPr>
              <a:t>(600)</a:t>
            </a:r>
          </a:p>
        </p:txBody>
      </p:sp>
    </p:spTree>
    <p:extLst>
      <p:ext uri="{BB962C8B-B14F-4D97-AF65-F5344CB8AC3E}">
        <p14:creationId xmlns:p14="http://schemas.microsoft.com/office/powerpoint/2010/main" val="9874613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Cottonwood – </a:t>
            </a:r>
            <a:r>
              <a:rPr lang="en-US" sz="4800" i="1" dirty="0" err="1">
                <a:solidFill>
                  <a:schemeClr val="bg1"/>
                </a:solidFill>
                <a:latin typeface="Albertus Medium" pitchFamily="34" charset="0"/>
              </a:rPr>
              <a:t>Mingus</a:t>
            </a:r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 WWTP</a:t>
            </a: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371600"/>
            <a:ext cx="9118242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00339A"/>
                </a:solidFill>
                <a:latin typeface="+mj-lt"/>
                <a:cs typeface="Arial" pitchFamily="34" charset="0"/>
              </a:rPr>
              <a:t>Kombine Besleme</a:t>
            </a:r>
            <a:r>
              <a:rPr lang="en-US" sz="2800" b="1" dirty="0" smtClean="0">
                <a:solidFill>
                  <a:srgbClr val="00339A"/>
                </a:solidFill>
                <a:latin typeface="+mj-lt"/>
                <a:cs typeface="Arial" pitchFamily="34" charset="0"/>
              </a:rPr>
              <a:t>/E</a:t>
            </a:r>
            <a:r>
              <a:rPr lang="tr-TR" sz="2800" b="1" dirty="0" err="1" smtClean="0">
                <a:solidFill>
                  <a:srgbClr val="00339A"/>
                </a:solidFill>
                <a:latin typeface="+mj-lt"/>
                <a:cs typeface="Arial" pitchFamily="34" charset="0"/>
              </a:rPr>
              <a:t>gzos</a:t>
            </a:r>
            <a:r>
              <a:rPr lang="en-US" sz="2800" b="1" dirty="0" smtClean="0">
                <a:solidFill>
                  <a:srgbClr val="00339A"/>
                </a:solidFill>
                <a:latin typeface="+mj-lt"/>
                <a:cs typeface="Arial" pitchFamily="34" charset="0"/>
              </a:rPr>
              <a:t> </a:t>
            </a:r>
            <a:r>
              <a:rPr lang="tr-TR" sz="2800" b="1" dirty="0" smtClean="0">
                <a:solidFill>
                  <a:srgbClr val="00339A"/>
                </a:solidFill>
                <a:latin typeface="+mj-lt"/>
                <a:cs typeface="Arial" pitchFamily="34" charset="0"/>
              </a:rPr>
              <a:t>Arındırıcı</a:t>
            </a:r>
            <a:endParaRPr lang="en-US" sz="2800" b="1" dirty="0">
              <a:solidFill>
                <a:srgbClr val="00339A"/>
              </a:solidFill>
              <a:latin typeface="+mj-lt"/>
              <a:cs typeface="Arial" pitchFamily="34" charset="0"/>
            </a:endParaRPr>
          </a:p>
          <a:p>
            <a:pPr algn="ctr"/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Kombine Hava Kontrol Ünitesi</a:t>
            </a:r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Besleme ve </a:t>
            </a:r>
            <a:r>
              <a:rPr lang="tr-TR" sz="2400" b="1" dirty="0" err="1" smtClean="0">
                <a:solidFill>
                  <a:srgbClr val="00339A"/>
                </a:solidFill>
                <a:latin typeface="+mj-lt"/>
              </a:rPr>
              <a:t>Egzos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 Fanları</a:t>
            </a:r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 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Motor/VFDs</a:t>
            </a:r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 </a:t>
            </a:r>
            <a:r>
              <a:rPr lang="en-US" sz="2400" b="1" dirty="0" err="1" smtClean="0">
                <a:solidFill>
                  <a:srgbClr val="00339A"/>
                </a:solidFill>
                <a:latin typeface="+mj-lt"/>
              </a:rPr>
              <a:t>Filt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r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e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le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r</a:t>
            </a:r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 </a:t>
            </a:r>
            <a:r>
              <a:rPr lang="tr-TR" sz="2400" b="1" dirty="0" err="1" smtClean="0">
                <a:solidFill>
                  <a:srgbClr val="00339A"/>
                </a:solidFill>
                <a:latin typeface="+mj-lt"/>
              </a:rPr>
              <a:t>İy</a:t>
            </a:r>
            <a:r>
              <a:rPr lang="en-US" sz="2400" b="1" dirty="0" err="1" smtClean="0">
                <a:solidFill>
                  <a:srgbClr val="00339A"/>
                </a:solidFill>
                <a:latin typeface="+mj-lt"/>
              </a:rPr>
              <a:t>oniza</a:t>
            </a:r>
            <a:r>
              <a:rPr lang="tr-TR" sz="2400" b="1" dirty="0" err="1" smtClean="0">
                <a:solidFill>
                  <a:srgbClr val="00339A"/>
                </a:solidFill>
                <a:latin typeface="+mj-lt"/>
              </a:rPr>
              <a:t>sy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on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Üreteçleri</a:t>
            </a:r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K</a:t>
            </a:r>
            <a:r>
              <a:rPr lang="en-US" sz="2400" b="1" dirty="0" err="1" smtClean="0">
                <a:solidFill>
                  <a:srgbClr val="00339A"/>
                </a:solidFill>
                <a:latin typeface="+mj-lt"/>
              </a:rPr>
              <a:t>ontrol</a:t>
            </a:r>
            <a:r>
              <a:rPr lang="tr-TR" sz="2400" b="1" dirty="0" err="1" smtClean="0">
                <a:solidFill>
                  <a:srgbClr val="00339A"/>
                </a:solidFill>
                <a:latin typeface="+mj-lt"/>
              </a:rPr>
              <a:t>ler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/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İzleme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 </a:t>
            </a:r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Kanal ve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 </a:t>
            </a:r>
            <a:r>
              <a:rPr lang="tr-TR" sz="2400" b="1" dirty="0" err="1" smtClean="0">
                <a:solidFill>
                  <a:srgbClr val="00339A"/>
                </a:solidFill>
                <a:latin typeface="+mj-lt"/>
              </a:rPr>
              <a:t>İy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on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Dağıtım Sistemleri</a:t>
            </a:r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Güvenlik Önlemleri</a:t>
            </a:r>
            <a:endParaRPr lang="en-US" sz="2400" b="1" dirty="0">
              <a:solidFill>
                <a:srgbClr val="054180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endParaRPr lang="en-US" sz="2400" b="1" i="1" dirty="0">
              <a:solidFill>
                <a:srgbClr val="05418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1788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Cottonwood – </a:t>
            </a:r>
            <a:r>
              <a:rPr lang="en-US" sz="4800" i="1" dirty="0" err="1">
                <a:solidFill>
                  <a:schemeClr val="bg1"/>
                </a:solidFill>
                <a:latin typeface="Albertus Medium" pitchFamily="34" charset="0"/>
              </a:rPr>
              <a:t>Mingus</a:t>
            </a:r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 WWTP</a:t>
            </a: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371600"/>
            <a:ext cx="911824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00339A"/>
                </a:solidFill>
                <a:latin typeface="+mj-lt"/>
              </a:rPr>
              <a:t>Kombine Hava Kontrol Ünitesi</a:t>
            </a:r>
            <a:endParaRPr lang="en-US" sz="2800" b="1" dirty="0">
              <a:solidFill>
                <a:srgbClr val="00339A"/>
              </a:solidFill>
              <a:latin typeface="+mj-lt"/>
            </a:endParaRPr>
          </a:p>
          <a:p>
            <a:pPr algn="ctr"/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Besleme Hava akımı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: </a:t>
            </a:r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Basınçlı fan ana tesise 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 500 CFM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 hava basar</a:t>
            </a:r>
            <a:endParaRPr lang="en-US" sz="2400" b="1" dirty="0" smtClean="0">
              <a:solidFill>
                <a:srgbClr val="00339A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   </a:t>
            </a:r>
            <a:r>
              <a:rPr lang="tr-TR" sz="2400" b="1" dirty="0" err="1" smtClean="0">
                <a:solidFill>
                  <a:srgbClr val="00339A"/>
                </a:solidFill>
                <a:latin typeface="+mj-lt"/>
              </a:rPr>
              <a:t>Egzos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 Hava akımı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: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  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Basınçlı fan ana tesise 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600 CFM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hava basar</a:t>
            </a:r>
            <a:endParaRPr lang="en-US" sz="2400" b="1" dirty="0" smtClean="0">
              <a:solidFill>
                <a:srgbClr val="00339A"/>
              </a:solidFill>
              <a:latin typeface="+mj-lt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   </a:t>
            </a:r>
            <a:r>
              <a:rPr lang="tr-TR" sz="2400" b="1" dirty="0">
                <a:solidFill>
                  <a:srgbClr val="00339A"/>
                </a:solidFill>
                <a:latin typeface="+mj-lt"/>
              </a:rPr>
              <a:t>A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na tesisten 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600 CFM + 600 CFM OA = 1200 CFM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  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Dış mekan havası önce filtrelenir ve iyonize edilir</a:t>
            </a:r>
            <a:endParaRPr lang="en-US" sz="2400" b="1" i="1" dirty="0">
              <a:solidFill>
                <a:srgbClr val="05418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333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Fort McDowell Casino</a:t>
            </a: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2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29200" y="1447800"/>
            <a:ext cx="3810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Bingo </a:t>
            </a:r>
            <a:r>
              <a:rPr lang="tr-TR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Salonu</a:t>
            </a: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 </a:t>
            </a:r>
            <a:r>
              <a:rPr lang="tr-TR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1.400 m2</a:t>
            </a:r>
            <a:endParaRPr lang="en-US" b="1" baseline="30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n-US" sz="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Calibri"/>
              </a:rPr>
              <a:t>Problem:</a:t>
            </a:r>
            <a:endParaRPr lang="en-US" dirty="0">
              <a:solidFill>
                <a:srgbClr val="0070C0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tr-TR" dirty="0" smtClean="0">
                <a:solidFill>
                  <a:srgbClr val="0070C0"/>
                </a:solidFill>
                <a:latin typeface="Calibri"/>
              </a:rPr>
              <a:t>Tütün dumanı ve kokusu</a:t>
            </a:r>
            <a:endParaRPr lang="en-US" dirty="0">
              <a:solidFill>
                <a:srgbClr val="0070C0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tr-TR" dirty="0" smtClean="0">
                <a:solidFill>
                  <a:srgbClr val="0070C0"/>
                </a:solidFill>
                <a:latin typeface="Calibri"/>
              </a:rPr>
              <a:t>Tipik İç Mekan Hava kalite sorunları</a:t>
            </a:r>
            <a:endParaRPr lang="en-US" dirty="0">
              <a:solidFill>
                <a:srgbClr val="0070C0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tr-TR" dirty="0" smtClean="0">
                <a:solidFill>
                  <a:srgbClr val="0070C0"/>
                </a:solidFill>
                <a:latin typeface="Calibri"/>
              </a:rPr>
              <a:t>Müşteri şikayetleri</a:t>
            </a:r>
            <a:endParaRPr lang="en-US" dirty="0">
              <a:solidFill>
                <a:srgbClr val="0070C0"/>
              </a:solidFill>
              <a:latin typeface="Calibri"/>
            </a:endParaRPr>
          </a:p>
          <a:p>
            <a:pPr marL="228600" indent="-228600">
              <a:defRPr/>
            </a:pPr>
            <a:endParaRPr lang="en-US" sz="80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429000"/>
            <a:ext cx="5029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rgbClr val="0070C0"/>
                </a:solidFill>
                <a:latin typeface="Calibri"/>
              </a:rPr>
              <a:t>Çözüm</a:t>
            </a:r>
            <a:r>
              <a:rPr lang="en-US" b="1" dirty="0" smtClean="0">
                <a:solidFill>
                  <a:srgbClr val="0070C0"/>
                </a:solidFill>
                <a:latin typeface="Calibri"/>
              </a:rPr>
              <a:t>:</a:t>
            </a:r>
            <a:endParaRPr lang="en-US" b="1" dirty="0">
              <a:solidFill>
                <a:srgbClr val="0070C0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tr-TR" dirty="0" smtClean="0">
                <a:solidFill>
                  <a:srgbClr val="0070C0"/>
                </a:solidFill>
                <a:latin typeface="Calibri"/>
              </a:rPr>
              <a:t>Toplam </a:t>
            </a:r>
            <a:r>
              <a:rPr lang="en-US" dirty="0" smtClean="0">
                <a:solidFill>
                  <a:srgbClr val="0070C0"/>
                </a:solidFill>
                <a:latin typeface="Calibri"/>
              </a:rPr>
              <a:t>7  fan</a:t>
            </a:r>
            <a:r>
              <a:rPr lang="tr-TR" dirty="0" err="1" smtClean="0">
                <a:solidFill>
                  <a:srgbClr val="0070C0"/>
                </a:solidFill>
                <a:latin typeface="Calibri"/>
              </a:rPr>
              <a:t>lı</a:t>
            </a:r>
            <a:r>
              <a:rPr lang="tr-TR" dirty="0" smtClean="0">
                <a:solidFill>
                  <a:srgbClr val="0070C0"/>
                </a:solidFill>
                <a:latin typeface="Calibri"/>
              </a:rPr>
              <a:t> ısıtıcı ü</a:t>
            </a:r>
            <a:r>
              <a:rPr lang="en-US" dirty="0" smtClean="0">
                <a:solidFill>
                  <a:srgbClr val="0070C0"/>
                </a:solidFill>
                <a:latin typeface="Calibri"/>
              </a:rPr>
              <a:t>nit</a:t>
            </a:r>
            <a:r>
              <a:rPr lang="tr-TR" dirty="0" smtClean="0">
                <a:solidFill>
                  <a:srgbClr val="0070C0"/>
                </a:solidFill>
                <a:latin typeface="Calibri"/>
              </a:rPr>
              <a:t>e kanalına </a:t>
            </a:r>
            <a:r>
              <a:rPr lang="en-US" dirty="0">
                <a:solidFill>
                  <a:srgbClr val="0070C0"/>
                </a:solidFill>
                <a:latin typeface="Calibri"/>
              </a:rPr>
              <a:t>22 </a:t>
            </a:r>
            <a:r>
              <a:rPr lang="en-US" dirty="0" err="1">
                <a:solidFill>
                  <a:srgbClr val="0070C0"/>
                </a:solidFill>
                <a:latin typeface="Calibri"/>
              </a:rPr>
              <a:t>Aerisa</a:t>
            </a:r>
            <a:r>
              <a:rPr lang="en-US" dirty="0">
                <a:solidFill>
                  <a:srgbClr val="0070C0"/>
                </a:solidFill>
                <a:latin typeface="Calibri"/>
              </a:rPr>
              <a:t> </a:t>
            </a:r>
            <a:r>
              <a:rPr lang="tr-TR" dirty="0">
                <a:solidFill>
                  <a:srgbClr val="0070C0"/>
                </a:solidFill>
                <a:latin typeface="Calibri"/>
              </a:rPr>
              <a:t>ü</a:t>
            </a:r>
            <a:r>
              <a:rPr lang="en-US" dirty="0" smtClean="0">
                <a:solidFill>
                  <a:srgbClr val="0070C0"/>
                </a:solidFill>
                <a:latin typeface="Calibri"/>
              </a:rPr>
              <a:t>nit</a:t>
            </a:r>
            <a:r>
              <a:rPr lang="tr-TR" dirty="0" smtClean="0">
                <a:solidFill>
                  <a:srgbClr val="0070C0"/>
                </a:solidFill>
                <a:latin typeface="Calibri"/>
              </a:rPr>
              <a:t>esi montaj</a:t>
            </a:r>
            <a:r>
              <a:rPr lang="en-US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tr-TR" dirty="0" smtClean="0">
                <a:solidFill>
                  <a:srgbClr val="0070C0"/>
                </a:solidFill>
                <a:latin typeface="Calibri"/>
              </a:rPr>
              <a:t>ı</a:t>
            </a:r>
            <a:endParaRPr lang="tr-TR" dirty="0">
              <a:solidFill>
                <a:srgbClr val="0070C0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tr-TR" dirty="0" smtClean="0">
                <a:solidFill>
                  <a:srgbClr val="0070C0"/>
                </a:solidFill>
                <a:latin typeface="Calibri"/>
              </a:rPr>
              <a:t>Azalan tütün kokusu </a:t>
            </a:r>
            <a:r>
              <a:rPr lang="en-US" dirty="0" smtClean="0">
                <a:solidFill>
                  <a:srgbClr val="0070C0"/>
                </a:solidFill>
                <a:latin typeface="Calibri"/>
              </a:rPr>
              <a:t>/</a:t>
            </a:r>
            <a:r>
              <a:rPr lang="tr-TR" dirty="0" smtClean="0">
                <a:solidFill>
                  <a:srgbClr val="0070C0"/>
                </a:solidFill>
                <a:latin typeface="Calibri"/>
              </a:rPr>
              <a:t>Müşteri şikayetleri</a:t>
            </a:r>
            <a:endParaRPr lang="en-US" dirty="0">
              <a:solidFill>
                <a:srgbClr val="0070C0"/>
              </a:solidFill>
              <a:latin typeface="Calibri"/>
            </a:endParaRP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tr-TR" dirty="0">
                <a:solidFill>
                  <a:srgbClr val="0070C0"/>
                </a:solidFill>
                <a:latin typeface="Calibri"/>
              </a:rPr>
              <a:t>İyileştirilmiş İç Mekan Hava </a:t>
            </a:r>
            <a:r>
              <a:rPr lang="tr-TR" dirty="0" smtClean="0">
                <a:solidFill>
                  <a:srgbClr val="0070C0"/>
                </a:solidFill>
                <a:latin typeface="Calibri"/>
              </a:rPr>
              <a:t>kalitesi ve çalışma ortamı konforu 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tr-TR" dirty="0" smtClean="0">
                <a:solidFill>
                  <a:srgbClr val="0070C0"/>
                </a:solidFill>
                <a:latin typeface="Calibri"/>
              </a:rPr>
              <a:t>Ek binaları da kapsayan geniş etki alanı 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tr-TR" b="1" dirty="0" smtClean="0">
                <a:solidFill>
                  <a:srgbClr val="0070C0"/>
                </a:solidFill>
                <a:latin typeface="Calibri"/>
              </a:rPr>
              <a:t>Her üç ayda bir </a:t>
            </a:r>
            <a:r>
              <a:rPr lang="tr-TR" b="1" dirty="0" err="1" smtClean="0">
                <a:solidFill>
                  <a:srgbClr val="0070C0"/>
                </a:solidFill>
                <a:latin typeface="Calibri"/>
              </a:rPr>
              <a:t>iyonizasyon</a:t>
            </a:r>
            <a:r>
              <a:rPr lang="tr-TR" b="1" dirty="0" smtClean="0">
                <a:solidFill>
                  <a:srgbClr val="0070C0"/>
                </a:solidFill>
                <a:latin typeface="Calibri"/>
              </a:rPr>
              <a:t> etkinliğinin aynı sıra filtre ve ısıtıcı servis kontrolü</a:t>
            </a:r>
            <a:endParaRPr lang="en-US" b="1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9" name="Picture 8" descr="Yavapai (Bucky's) Casin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943600" y="3276600"/>
            <a:ext cx="2286000" cy="2782957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905000"/>
            <a:ext cx="4114800" cy="131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34764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Cottonwood – </a:t>
            </a:r>
            <a:r>
              <a:rPr lang="en-US" sz="4800" i="1" dirty="0" err="1">
                <a:solidFill>
                  <a:schemeClr val="bg1"/>
                </a:solidFill>
                <a:latin typeface="Albertus Medium" pitchFamily="34" charset="0"/>
              </a:rPr>
              <a:t>Mingus</a:t>
            </a:r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 WWTP</a:t>
            </a: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371600"/>
            <a:ext cx="9118242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>
                <a:solidFill>
                  <a:srgbClr val="00339A"/>
                </a:solidFill>
                <a:latin typeface="+mj-lt"/>
              </a:rPr>
              <a:t>Kombine Hava Kontrol </a:t>
            </a:r>
            <a:r>
              <a:rPr lang="tr-TR" sz="2800" b="1" dirty="0" smtClean="0">
                <a:solidFill>
                  <a:srgbClr val="00339A"/>
                </a:solidFill>
                <a:latin typeface="+mj-lt"/>
              </a:rPr>
              <a:t>Ünitesi</a:t>
            </a:r>
            <a:r>
              <a:rPr lang="tr-TR" sz="28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800" b="1" dirty="0" smtClean="0">
                <a:solidFill>
                  <a:srgbClr val="00339A"/>
                </a:solidFill>
                <a:latin typeface="+mj-lt"/>
              </a:rPr>
              <a:t>– </a:t>
            </a:r>
            <a:r>
              <a:rPr lang="en-US" sz="2800" b="1" dirty="0">
                <a:solidFill>
                  <a:srgbClr val="00339A"/>
                </a:solidFill>
                <a:latin typeface="+mj-lt"/>
              </a:rPr>
              <a:t>Fan </a:t>
            </a:r>
            <a:r>
              <a:rPr lang="tr-TR" sz="2800" b="1" dirty="0" smtClean="0">
                <a:solidFill>
                  <a:srgbClr val="00339A"/>
                </a:solidFill>
                <a:latin typeface="+mj-lt"/>
              </a:rPr>
              <a:t>ve</a:t>
            </a:r>
            <a:r>
              <a:rPr lang="en-US" sz="2800" b="1" dirty="0" smtClean="0">
                <a:solidFill>
                  <a:srgbClr val="00339A"/>
                </a:solidFill>
                <a:latin typeface="+mj-lt"/>
              </a:rPr>
              <a:t> Motor</a:t>
            </a:r>
            <a:r>
              <a:rPr lang="tr-TR" sz="2800" b="1" dirty="0" err="1" smtClean="0">
                <a:solidFill>
                  <a:srgbClr val="00339A"/>
                </a:solidFill>
                <a:latin typeface="+mj-lt"/>
              </a:rPr>
              <a:t>lar</a:t>
            </a:r>
            <a:endParaRPr lang="en-US" sz="2800" b="1" dirty="0">
              <a:solidFill>
                <a:srgbClr val="00339A"/>
              </a:solidFill>
              <a:latin typeface="+mj-lt"/>
            </a:endParaRPr>
          </a:p>
          <a:p>
            <a:pPr algn="ctr"/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Besleme ve </a:t>
            </a:r>
            <a:r>
              <a:rPr lang="tr-TR" sz="2400" b="1" dirty="0" err="1" smtClean="0">
                <a:solidFill>
                  <a:srgbClr val="00339A"/>
                </a:solidFill>
                <a:latin typeface="+mj-lt"/>
              </a:rPr>
              <a:t>Egzos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 Motorları 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(2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):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Beygir gücü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:  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0.50</a:t>
            </a:r>
          </a:p>
          <a:p>
            <a:pPr lvl="1"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Hız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: 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1750 RPM</a:t>
            </a:r>
          </a:p>
          <a:p>
            <a:pPr lvl="1"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</a:t>
            </a:r>
            <a:r>
              <a:rPr lang="en-US" sz="2400" b="1" dirty="0" err="1" smtClean="0">
                <a:solidFill>
                  <a:srgbClr val="00339A"/>
                </a:solidFill>
                <a:latin typeface="+mj-lt"/>
              </a:rPr>
              <a:t>Standar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t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Motor 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E</a:t>
            </a:r>
            <a:r>
              <a:rPr lang="tr-TR" sz="2400" b="1" dirty="0" err="1" smtClean="0">
                <a:solidFill>
                  <a:srgbClr val="00339A"/>
                </a:solidFill>
                <a:latin typeface="+mj-lt"/>
              </a:rPr>
              <a:t>tkinliği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82.6%</a:t>
            </a:r>
          </a:p>
          <a:p>
            <a:pPr lvl="1"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Volta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j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: 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230V / 3 Ph</a:t>
            </a:r>
          </a:p>
          <a:p>
            <a:pPr lvl="1"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AC 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T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EK Değişken Frekans Sürücü</a:t>
            </a:r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Besleme Fanı</a:t>
            </a:r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TEK 250, 10”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Kanat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, 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500 CFM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 </a:t>
            </a:r>
            <a:r>
              <a:rPr lang="tr-TR" sz="2400" b="1" dirty="0" err="1" smtClean="0">
                <a:solidFill>
                  <a:srgbClr val="00339A"/>
                </a:solidFill>
                <a:latin typeface="+mj-lt"/>
              </a:rPr>
              <a:t>Egzos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 Fan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ı</a:t>
            </a:r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TEK 315, 10”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Kanat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, 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1200 CFM</a:t>
            </a:r>
          </a:p>
        </p:txBody>
      </p:sp>
    </p:spTree>
    <p:extLst>
      <p:ext uri="{BB962C8B-B14F-4D97-AF65-F5344CB8AC3E}">
        <p14:creationId xmlns:p14="http://schemas.microsoft.com/office/powerpoint/2010/main" val="268859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Cottonwood – </a:t>
            </a:r>
            <a:r>
              <a:rPr lang="en-US" sz="4800" i="1" dirty="0" err="1">
                <a:solidFill>
                  <a:schemeClr val="bg1"/>
                </a:solidFill>
                <a:latin typeface="Albertus Medium" pitchFamily="34" charset="0"/>
              </a:rPr>
              <a:t>Mingus</a:t>
            </a:r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 WWTP</a:t>
            </a: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371600"/>
            <a:ext cx="9118242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00339A"/>
                </a:solidFill>
                <a:latin typeface="+mj-lt"/>
              </a:rPr>
              <a:t>Klima Santralı</a:t>
            </a:r>
            <a:r>
              <a:rPr lang="en-US" sz="2800" b="1" dirty="0" smtClean="0">
                <a:solidFill>
                  <a:srgbClr val="00339A"/>
                </a:solidFill>
                <a:latin typeface="+mj-lt"/>
              </a:rPr>
              <a:t>– </a:t>
            </a:r>
            <a:r>
              <a:rPr lang="en-US" sz="2800" b="1" dirty="0" err="1" smtClean="0">
                <a:solidFill>
                  <a:srgbClr val="00339A"/>
                </a:solidFill>
                <a:latin typeface="+mj-lt"/>
              </a:rPr>
              <a:t>Filt</a:t>
            </a:r>
            <a:r>
              <a:rPr lang="tr-TR" sz="2800" b="1" dirty="0" err="1" smtClean="0">
                <a:solidFill>
                  <a:srgbClr val="00339A"/>
                </a:solidFill>
                <a:latin typeface="+mj-lt"/>
              </a:rPr>
              <a:t>releri</a:t>
            </a:r>
            <a:endParaRPr lang="en-US" sz="2800" b="1" dirty="0">
              <a:solidFill>
                <a:srgbClr val="00339A"/>
              </a:solidFill>
              <a:latin typeface="+mj-lt"/>
            </a:endParaRPr>
          </a:p>
          <a:p>
            <a:pPr algn="ctr"/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B</a:t>
            </a:r>
            <a:r>
              <a:rPr lang="it-IT" sz="2400" b="1" dirty="0" smtClean="0">
                <a:solidFill>
                  <a:srgbClr val="00339A"/>
                </a:solidFill>
                <a:latin typeface="+mj-lt"/>
              </a:rPr>
              <a:t>esleme </a:t>
            </a:r>
            <a:r>
              <a:rPr lang="it-IT" sz="2400" b="1" dirty="0">
                <a:solidFill>
                  <a:srgbClr val="00339A"/>
                </a:solidFill>
                <a:latin typeface="+mj-lt"/>
              </a:rPr>
              <a:t>Filtresi: (1) 24” X 24” X 2” %30 MERV 8 Düz Panel </a:t>
            </a:r>
            <a:r>
              <a:rPr lang="it-IT" sz="2400" b="1" dirty="0" smtClean="0">
                <a:solidFill>
                  <a:srgbClr val="00339A"/>
                </a:solidFill>
                <a:latin typeface="+mj-lt"/>
              </a:rPr>
              <a:t>Filtre</a:t>
            </a:r>
            <a:endParaRPr lang="tr-TR" sz="2400" b="1" dirty="0" smtClean="0">
              <a:solidFill>
                <a:srgbClr val="00339A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Egzoz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Filtresi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: (1) 24” X 24” X 2” %30 MERV 8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Düz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Panel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Filtre</a:t>
            </a:r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 </a:t>
            </a:r>
            <a:r>
              <a:rPr lang="en-US" sz="2400" b="1" dirty="0" err="1" smtClean="0">
                <a:solidFill>
                  <a:srgbClr val="00339A"/>
                </a:solidFill>
                <a:latin typeface="+mj-lt"/>
              </a:rPr>
              <a:t>Temiz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 hava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Basınç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Düşüşü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: 0,10 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WG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 bazında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  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Ortalama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Basınç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Düşüşü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: 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0.25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WG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 bazında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   </a:t>
            </a:r>
            <a:r>
              <a:rPr lang="en-US" sz="2400" b="1" dirty="0" err="1" smtClean="0">
                <a:solidFill>
                  <a:srgbClr val="00339A"/>
                </a:solidFill>
                <a:latin typeface="+mj-lt"/>
              </a:rPr>
              <a:t>Kirli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339A"/>
                </a:solidFill>
                <a:latin typeface="+mj-lt"/>
              </a:rPr>
              <a:t>Basınç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339A"/>
                </a:solidFill>
                <a:latin typeface="+mj-lt"/>
              </a:rPr>
              <a:t>Düşüşü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: 0,50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 bazında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  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Besleme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Filtresi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Ön yüz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339A"/>
                </a:solidFill>
                <a:latin typeface="+mj-lt"/>
              </a:rPr>
              <a:t>Hızı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: 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125 FPM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 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E</a:t>
            </a:r>
            <a:r>
              <a:rPr lang="tr-TR" sz="2400" b="1" dirty="0" err="1" smtClean="0">
                <a:solidFill>
                  <a:srgbClr val="00339A"/>
                </a:solidFill>
                <a:latin typeface="+mj-lt"/>
              </a:rPr>
              <a:t>gzos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Filtresi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tr-TR" sz="2400" b="1" dirty="0">
                <a:solidFill>
                  <a:srgbClr val="00339A"/>
                </a:solidFill>
                <a:latin typeface="+mj-lt"/>
              </a:rPr>
              <a:t>Ön yüz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H</a:t>
            </a:r>
            <a:r>
              <a:rPr lang="tr-TR" sz="2400" b="1" dirty="0" err="1" smtClean="0">
                <a:solidFill>
                  <a:srgbClr val="00339A"/>
                </a:solidFill>
                <a:latin typeface="+mj-lt"/>
              </a:rPr>
              <a:t>ızı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: 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300 FPM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rgbClr val="00339A"/>
                </a:solidFill>
                <a:latin typeface="+mj-lt"/>
              </a:rPr>
              <a:t>   </a:t>
            </a:r>
            <a:r>
              <a:rPr lang="es-ES" sz="2400" b="1" dirty="0">
                <a:solidFill>
                  <a:srgbClr val="00339A"/>
                </a:solidFill>
                <a:latin typeface="+mj-lt"/>
              </a:rPr>
              <a:t>Besleme ve Egzoz Filtresi Çekme Yöntemi: </a:t>
            </a:r>
            <a:r>
              <a:rPr lang="es-ES" sz="2400" b="1" dirty="0" smtClean="0">
                <a:solidFill>
                  <a:srgbClr val="00339A"/>
                </a:solidFill>
                <a:latin typeface="+mj-lt"/>
              </a:rPr>
              <a:t>Yan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al</a:t>
            </a:r>
            <a:r>
              <a:rPr lang="es-ES" sz="2400" b="1" dirty="0" smtClean="0">
                <a:solidFill>
                  <a:srgbClr val="00339A"/>
                </a:solidFill>
                <a:latin typeface="+mj-lt"/>
              </a:rPr>
              <a:t> </a:t>
            </a:r>
            <a:r>
              <a:rPr lang="es-ES" sz="2400" b="1" dirty="0">
                <a:solidFill>
                  <a:srgbClr val="00339A"/>
                </a:solidFill>
                <a:latin typeface="+mj-lt"/>
              </a:rPr>
              <a:t>Erişim</a:t>
            </a:r>
            <a:endParaRPr lang="en-US" sz="2400" b="1" dirty="0">
              <a:solidFill>
                <a:srgbClr val="00339A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endParaRPr lang="en-US" sz="2400" b="1" i="1" dirty="0">
              <a:solidFill>
                <a:srgbClr val="05418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Cottonwood – </a:t>
            </a:r>
            <a:r>
              <a:rPr lang="en-US" sz="4800" i="1" dirty="0" err="1">
                <a:solidFill>
                  <a:schemeClr val="bg1"/>
                </a:solidFill>
                <a:latin typeface="Albertus Medium" pitchFamily="34" charset="0"/>
              </a:rPr>
              <a:t>Mingus</a:t>
            </a:r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 WWTP</a:t>
            </a: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371600"/>
            <a:ext cx="91182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00339A"/>
                </a:solidFill>
                <a:latin typeface="+mj-lt"/>
              </a:rPr>
              <a:t>İy</a:t>
            </a:r>
            <a:r>
              <a:rPr lang="en-US" sz="2800" b="1" dirty="0" err="1" smtClean="0">
                <a:solidFill>
                  <a:srgbClr val="00339A"/>
                </a:solidFill>
                <a:latin typeface="+mj-lt"/>
              </a:rPr>
              <a:t>oniza</a:t>
            </a:r>
            <a:r>
              <a:rPr lang="tr-TR" sz="2800" b="1" dirty="0" err="1" smtClean="0">
                <a:solidFill>
                  <a:srgbClr val="00339A"/>
                </a:solidFill>
                <a:latin typeface="+mj-lt"/>
              </a:rPr>
              <a:t>sy</a:t>
            </a:r>
            <a:r>
              <a:rPr lang="en-US" sz="2800" b="1" dirty="0" smtClean="0">
                <a:solidFill>
                  <a:srgbClr val="00339A"/>
                </a:solidFill>
                <a:latin typeface="+mj-lt"/>
              </a:rPr>
              <a:t>on </a:t>
            </a:r>
            <a:r>
              <a:rPr lang="tr-TR" sz="2800" b="1" dirty="0">
                <a:solidFill>
                  <a:srgbClr val="00339A"/>
                </a:solidFill>
                <a:latin typeface="+mj-lt"/>
              </a:rPr>
              <a:t>Ü</a:t>
            </a:r>
            <a:r>
              <a:rPr lang="en-US" sz="2800" b="1" dirty="0" smtClean="0">
                <a:solidFill>
                  <a:srgbClr val="00339A"/>
                </a:solidFill>
                <a:latin typeface="+mj-lt"/>
              </a:rPr>
              <a:t>nit</a:t>
            </a:r>
            <a:r>
              <a:rPr lang="tr-TR" sz="2800" b="1" dirty="0" err="1" smtClean="0">
                <a:solidFill>
                  <a:srgbClr val="00339A"/>
                </a:solidFill>
                <a:latin typeface="+mj-lt"/>
              </a:rPr>
              <a:t>eleri</a:t>
            </a:r>
            <a:endParaRPr lang="en-US" sz="2800" b="1" dirty="0">
              <a:solidFill>
                <a:srgbClr val="00339A"/>
              </a:solidFill>
              <a:latin typeface="+mj-lt"/>
            </a:endParaRPr>
          </a:p>
        </p:txBody>
      </p:sp>
      <p:pic>
        <p:nvPicPr>
          <p:cNvPr id="10" name="Picture 2" descr="http://aerisa.com/images/main_products/AERISA_500E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1982" y="2273152"/>
            <a:ext cx="3215818" cy="26798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228600" y="2090172"/>
            <a:ext cx="58674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800" b="1" dirty="0" err="1">
                <a:solidFill>
                  <a:srgbClr val="00339A"/>
                </a:solidFill>
                <a:latin typeface="+mj-lt"/>
              </a:rPr>
              <a:t>Aerwave</a:t>
            </a:r>
            <a:r>
              <a:rPr lang="en-US" sz="2800" b="1" dirty="0">
                <a:solidFill>
                  <a:srgbClr val="00339A"/>
                </a:solidFill>
                <a:latin typeface="+mj-lt"/>
              </a:rPr>
              <a:t> 5550</a:t>
            </a:r>
          </a:p>
          <a:p>
            <a:pPr marL="640080" lvl="1" indent="-246888">
              <a:buClr>
                <a:schemeClr val="accent1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200" b="1" dirty="0" err="1">
                <a:solidFill>
                  <a:srgbClr val="00339A"/>
                </a:solidFill>
                <a:latin typeface="+mj-lt"/>
              </a:rPr>
              <a:t>Beş</a:t>
            </a:r>
            <a:r>
              <a:rPr lang="en-US" sz="2200" b="1" dirty="0">
                <a:solidFill>
                  <a:srgbClr val="00339A"/>
                </a:solidFill>
                <a:latin typeface="+mj-lt"/>
              </a:rPr>
              <a:t> (5) F </a:t>
            </a:r>
            <a:r>
              <a:rPr lang="en-US" sz="2200" b="1" dirty="0" err="1">
                <a:solidFill>
                  <a:srgbClr val="00339A"/>
                </a:solidFill>
                <a:latin typeface="+mj-lt"/>
              </a:rPr>
              <a:t>tüp</a:t>
            </a:r>
            <a:r>
              <a:rPr lang="en-US" sz="2200" b="1" dirty="0">
                <a:solidFill>
                  <a:srgbClr val="00339A"/>
                </a:solidFill>
                <a:latin typeface="+mj-lt"/>
              </a:rPr>
              <a:t> (21.5” L) </a:t>
            </a:r>
            <a:r>
              <a:rPr lang="en-US" sz="2200" b="1" dirty="0" err="1">
                <a:solidFill>
                  <a:srgbClr val="00339A"/>
                </a:solidFill>
                <a:latin typeface="+mj-lt"/>
              </a:rPr>
              <a:t>ile</a:t>
            </a:r>
            <a:r>
              <a:rPr lang="en-US" sz="22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200" b="1" dirty="0" err="1" smtClean="0">
                <a:solidFill>
                  <a:srgbClr val="00339A"/>
                </a:solidFill>
                <a:latin typeface="+mj-lt"/>
              </a:rPr>
              <a:t>donatılmıştır</a:t>
            </a:r>
            <a:endParaRPr lang="tr-TR" sz="2200" b="1" dirty="0" smtClean="0">
              <a:solidFill>
                <a:srgbClr val="00339A"/>
              </a:solidFill>
              <a:latin typeface="+mj-lt"/>
            </a:endParaRPr>
          </a:p>
          <a:p>
            <a:pPr marL="640080" lvl="1" indent="-246888">
              <a:buClr>
                <a:schemeClr val="accent1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200" b="1" dirty="0" smtClean="0">
                <a:solidFill>
                  <a:srgbClr val="00339A"/>
                </a:solidFill>
                <a:latin typeface="+mj-lt"/>
              </a:rPr>
              <a:t>5550 </a:t>
            </a:r>
            <a:r>
              <a:rPr lang="en-US" sz="22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120 Volts</a:t>
            </a:r>
          </a:p>
          <a:p>
            <a:pPr marL="640080" lvl="1" indent="-246888">
              <a:buClr>
                <a:schemeClr val="accent1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2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Açma</a:t>
            </a:r>
            <a:r>
              <a:rPr lang="en-US" sz="22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/</a:t>
            </a:r>
            <a:r>
              <a:rPr lang="en-US" sz="22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Kapama</a:t>
            </a:r>
            <a:r>
              <a:rPr lang="en-US" sz="22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2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Anahtarı</a:t>
            </a:r>
            <a:r>
              <a:rPr lang="en-US" sz="22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2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ve</a:t>
            </a:r>
            <a:r>
              <a:rPr lang="en-US" sz="22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5 </a:t>
            </a:r>
            <a:r>
              <a:rPr lang="en-US" sz="22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kademeli</a:t>
            </a:r>
            <a:r>
              <a:rPr lang="en-US" sz="22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2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İyonizasyon</a:t>
            </a:r>
            <a:r>
              <a:rPr lang="en-US" sz="22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2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Ayar</a:t>
            </a:r>
            <a:r>
              <a:rPr lang="en-US" sz="22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00339A"/>
                </a:solidFill>
                <a:latin typeface="+mj-lt"/>
                <a:sym typeface="Wingdings" pitchFamily="2" charset="2"/>
              </a:rPr>
              <a:t>Kadranı</a:t>
            </a:r>
            <a:endParaRPr lang="tr-TR" sz="2200" b="1" dirty="0" smtClean="0">
              <a:solidFill>
                <a:srgbClr val="00339A"/>
              </a:solidFill>
              <a:latin typeface="+mj-lt"/>
              <a:sym typeface="Wingdings" pitchFamily="2" charset="2"/>
            </a:endParaRPr>
          </a:p>
          <a:p>
            <a:pPr marL="640080" lvl="1" indent="-246888">
              <a:buClr>
                <a:schemeClr val="accent1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2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Alçak</a:t>
            </a:r>
            <a:r>
              <a:rPr lang="en-US" sz="22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2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gerilim</a:t>
            </a:r>
            <a:r>
              <a:rPr lang="en-US" sz="22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BAS </a:t>
            </a:r>
            <a:r>
              <a:rPr lang="en-US" sz="22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iletişim</a:t>
            </a:r>
            <a:r>
              <a:rPr lang="en-US" sz="22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00339A"/>
                </a:solidFill>
                <a:latin typeface="+mj-lt"/>
                <a:sym typeface="Wingdings" pitchFamily="2" charset="2"/>
              </a:rPr>
              <a:t>portu</a:t>
            </a:r>
            <a:endParaRPr lang="tr-TR" sz="2200" b="1" dirty="0" smtClean="0">
              <a:solidFill>
                <a:srgbClr val="00339A"/>
              </a:solidFill>
              <a:latin typeface="+mj-lt"/>
              <a:sym typeface="Wingdings" pitchFamily="2" charset="2"/>
            </a:endParaRPr>
          </a:p>
          <a:p>
            <a:pPr marL="640080" lvl="1" indent="-246888">
              <a:buClr>
                <a:schemeClr val="accent1"/>
              </a:buClr>
              <a:buSzPct val="85000"/>
              <a:buFont typeface="Arial" pitchFamily="34" charset="0"/>
              <a:buChar char="•"/>
              <a:defRPr/>
            </a:pPr>
            <a:r>
              <a:rPr lang="pt-BR" sz="22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1.0 Amp 5mm X 20mm cam kartuş </a:t>
            </a:r>
            <a:r>
              <a:rPr lang="pt-BR" sz="2200" b="1" dirty="0" smtClean="0">
                <a:solidFill>
                  <a:srgbClr val="00339A"/>
                </a:solidFill>
                <a:latin typeface="+mj-lt"/>
                <a:sym typeface="Wingdings" pitchFamily="2" charset="2"/>
              </a:rPr>
              <a:t>sigortası</a:t>
            </a:r>
            <a:endParaRPr lang="tr-TR" sz="2200" b="1" dirty="0" smtClean="0">
              <a:solidFill>
                <a:srgbClr val="00339A"/>
              </a:solidFill>
              <a:latin typeface="+mj-lt"/>
              <a:sym typeface="Wingdings" pitchFamily="2" charset="2"/>
            </a:endParaRPr>
          </a:p>
          <a:p>
            <a:pPr marL="640080" lvl="1" indent="-246888">
              <a:buClr>
                <a:schemeClr val="accent1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2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120V AC - 2900V AC </a:t>
            </a:r>
            <a:r>
              <a:rPr lang="en-US" sz="22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güç</a:t>
            </a:r>
            <a:r>
              <a:rPr lang="en-US" sz="22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00339A"/>
                </a:solidFill>
                <a:latin typeface="+mj-lt"/>
                <a:sym typeface="Wingdings" pitchFamily="2" charset="2"/>
              </a:rPr>
              <a:t>trafosu</a:t>
            </a:r>
            <a:endParaRPr lang="tr-TR" sz="2200" b="1" dirty="0" smtClean="0">
              <a:solidFill>
                <a:srgbClr val="00339A"/>
              </a:solidFill>
              <a:latin typeface="+mj-lt"/>
              <a:sym typeface="Wingdings" pitchFamily="2" charset="2"/>
            </a:endParaRPr>
          </a:p>
          <a:p>
            <a:pPr marL="393192" lvl="1">
              <a:buClr>
                <a:schemeClr val="accent1"/>
              </a:buClr>
              <a:buSzPct val="85000"/>
              <a:defRPr/>
            </a:pPr>
            <a:endParaRPr lang="en-US" sz="2200" dirty="0">
              <a:solidFill>
                <a:srgbClr val="00339A"/>
              </a:solidFill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Cottonwood – </a:t>
            </a:r>
            <a:r>
              <a:rPr lang="en-US" sz="4800" i="1" dirty="0" err="1">
                <a:solidFill>
                  <a:schemeClr val="bg1"/>
                </a:solidFill>
                <a:latin typeface="Albertus Medium" pitchFamily="34" charset="0"/>
              </a:rPr>
              <a:t>Mingus</a:t>
            </a:r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 WWTP</a:t>
            </a: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371600"/>
            <a:ext cx="91182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>
                <a:solidFill>
                  <a:srgbClr val="00339A"/>
                </a:solidFill>
                <a:latin typeface="+mj-lt"/>
              </a:rPr>
              <a:t>K</a:t>
            </a:r>
            <a:r>
              <a:rPr lang="en-US" sz="2800" b="1" dirty="0" err="1" smtClean="0">
                <a:solidFill>
                  <a:srgbClr val="00339A"/>
                </a:solidFill>
                <a:latin typeface="+mj-lt"/>
              </a:rPr>
              <a:t>ontrol</a:t>
            </a:r>
            <a:r>
              <a:rPr lang="tr-TR" sz="2800" b="1" dirty="0" err="1" smtClean="0">
                <a:solidFill>
                  <a:srgbClr val="00339A"/>
                </a:solidFill>
                <a:latin typeface="+mj-lt"/>
              </a:rPr>
              <a:t>ler</a:t>
            </a:r>
            <a:r>
              <a:rPr lang="en-US" sz="2800" b="1" dirty="0" smtClean="0">
                <a:solidFill>
                  <a:srgbClr val="00339A"/>
                </a:solidFill>
                <a:latin typeface="+mj-lt"/>
              </a:rPr>
              <a:t>/</a:t>
            </a:r>
            <a:r>
              <a:rPr lang="tr-TR" sz="2800" b="1" dirty="0" smtClean="0">
                <a:solidFill>
                  <a:srgbClr val="00339A"/>
                </a:solidFill>
                <a:latin typeface="+mj-lt"/>
              </a:rPr>
              <a:t>İzleme</a:t>
            </a:r>
            <a:endParaRPr lang="en-US" sz="2800" b="1" dirty="0">
              <a:solidFill>
                <a:srgbClr val="00339A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1905000"/>
            <a:ext cx="5867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İzleme Paneli</a:t>
            </a:r>
            <a:endParaRPr lang="en-US" sz="2000" dirty="0">
              <a:solidFill>
                <a:srgbClr val="00339A"/>
              </a:solidFill>
              <a:sym typeface="Wingdings" pitchFamily="2" charset="2"/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Her </a:t>
            </a:r>
            <a:r>
              <a:rPr lang="en-US" sz="24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iyonlaştırıcıda</a:t>
            </a:r>
            <a:r>
              <a:rPr lang="en-US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el </a:t>
            </a:r>
            <a:r>
              <a:rPr lang="en-US" sz="24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anahtarı</a:t>
            </a:r>
            <a:r>
              <a:rPr lang="en-US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ve</a:t>
            </a:r>
            <a:r>
              <a:rPr lang="en-US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(1) </a:t>
            </a:r>
            <a:r>
              <a:rPr lang="en-US" sz="24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kırmızı</a:t>
            </a:r>
            <a:r>
              <a:rPr lang="en-US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(</a:t>
            </a:r>
            <a:r>
              <a:rPr lang="en-US" sz="24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sorun</a:t>
            </a:r>
            <a:r>
              <a:rPr lang="en-US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) </a:t>
            </a:r>
            <a:r>
              <a:rPr lang="en-US" sz="24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ve</a:t>
            </a:r>
            <a:r>
              <a:rPr lang="en-US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(1) </a:t>
            </a:r>
            <a:r>
              <a:rPr lang="en-US" sz="24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yeşil</a:t>
            </a:r>
            <a:r>
              <a:rPr lang="en-US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(normal) </a:t>
            </a:r>
            <a:r>
              <a:rPr lang="en-US" sz="24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gösterge</a:t>
            </a:r>
            <a:r>
              <a:rPr lang="en-US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lambası</a:t>
            </a:r>
            <a:r>
              <a:rPr lang="en-US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bulunur</a:t>
            </a:r>
            <a:r>
              <a:rPr lang="en-US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. </a:t>
            </a:r>
            <a:endParaRPr lang="tr-TR" sz="2400" b="1" dirty="0" smtClean="0">
              <a:solidFill>
                <a:srgbClr val="00339A"/>
              </a:solidFill>
              <a:latin typeface="+mj-lt"/>
              <a:sym typeface="Wingdings" pitchFamily="2" charset="2"/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İyonlaştırıcılara</a:t>
            </a:r>
            <a:r>
              <a:rPr lang="en-US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güç</a:t>
            </a:r>
            <a:r>
              <a:rPr lang="en-US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00339A"/>
                </a:solidFill>
                <a:latin typeface="+mj-lt"/>
                <a:sym typeface="Wingdings" pitchFamily="2" charset="2"/>
              </a:rPr>
              <a:t>dağıtır</a:t>
            </a:r>
            <a:endParaRPr lang="tr-TR" sz="2400" b="1" dirty="0" smtClean="0">
              <a:solidFill>
                <a:srgbClr val="00339A"/>
              </a:solidFill>
              <a:latin typeface="+mj-lt"/>
              <a:sym typeface="Wingdings" pitchFamily="2" charset="2"/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120V AC - 24V AC </a:t>
            </a:r>
            <a:r>
              <a:rPr lang="en-US" sz="24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kontrol</a:t>
            </a:r>
            <a:r>
              <a:rPr lang="en-US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00339A"/>
                </a:solidFill>
                <a:latin typeface="+mj-lt"/>
                <a:sym typeface="Wingdings" pitchFamily="2" charset="2"/>
              </a:rPr>
              <a:t>transformatörü</a:t>
            </a:r>
            <a:endParaRPr lang="tr-TR" sz="2400" b="1" dirty="0" smtClean="0">
              <a:solidFill>
                <a:srgbClr val="00339A"/>
              </a:solidFill>
              <a:latin typeface="+mj-lt"/>
              <a:sym typeface="Wingdings" pitchFamily="2" charset="2"/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00339A"/>
                </a:solidFill>
                <a:latin typeface="+mj-lt"/>
                <a:sym typeface="Wingdings" pitchFamily="2" charset="2"/>
              </a:rPr>
              <a:t>(</a:t>
            </a:r>
            <a:r>
              <a:rPr lang="en-US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2) </a:t>
            </a:r>
            <a:r>
              <a:rPr lang="en-US" sz="24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Kapı</a:t>
            </a:r>
            <a:r>
              <a:rPr lang="en-US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Anahtarları</a:t>
            </a:r>
            <a:r>
              <a:rPr lang="en-US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00339A"/>
                </a:solidFill>
                <a:latin typeface="+mj-lt"/>
                <a:sym typeface="Wingdings" pitchFamily="2" charset="2"/>
              </a:rPr>
              <a:t>Devresi</a:t>
            </a:r>
            <a:endParaRPr lang="tr-TR" sz="2400" b="1" dirty="0" smtClean="0">
              <a:solidFill>
                <a:srgbClr val="00339A"/>
              </a:solidFill>
              <a:latin typeface="+mj-lt"/>
              <a:sym typeface="Wingdings" pitchFamily="2" charset="2"/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00339A"/>
                </a:solidFill>
                <a:latin typeface="+mj-lt"/>
                <a:sym typeface="Wingdings" pitchFamily="2" charset="2"/>
              </a:rPr>
              <a:t>(</a:t>
            </a:r>
            <a:r>
              <a:rPr lang="en-US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2) </a:t>
            </a:r>
            <a:r>
              <a:rPr lang="en-US" sz="24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Hava</a:t>
            </a:r>
            <a:r>
              <a:rPr lang="en-US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Basıncı</a:t>
            </a:r>
            <a:r>
              <a:rPr lang="en-US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Anahtarları</a:t>
            </a:r>
            <a:r>
              <a:rPr lang="en-US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  <a:sym typeface="Wingdings" pitchFamily="2" charset="2"/>
              </a:rPr>
              <a:t>Devresi</a:t>
            </a:r>
            <a:endParaRPr lang="en-US" sz="2400" b="1" dirty="0">
              <a:solidFill>
                <a:srgbClr val="00339A"/>
              </a:solidFill>
              <a:latin typeface="+mj-lt"/>
              <a:sym typeface="Wingdings" pitchFamily="2" charset="2"/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tr-TR" sz="2400" b="1" dirty="0" smtClean="0">
                <a:solidFill>
                  <a:srgbClr val="00339A"/>
                </a:solidFill>
                <a:latin typeface="+mj-lt"/>
                <a:sym typeface="Wingdings" pitchFamily="2" charset="2"/>
              </a:rPr>
              <a:t>Seri bağlı Kapı ve Basınç </a:t>
            </a:r>
            <a:r>
              <a:rPr lang="tr-TR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A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  <a:sym typeface="Wingdings" pitchFamily="2" charset="2"/>
              </a:rPr>
              <a:t>nahtarları </a:t>
            </a: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it-IT" sz="2400" b="1" dirty="0">
                <a:solidFill>
                  <a:srgbClr val="00339A"/>
                </a:solidFill>
                <a:latin typeface="+mj-lt"/>
                <a:sym typeface="Wingdings" pitchFamily="2" charset="2"/>
              </a:rPr>
              <a:t>İzleme için Bina Otomasyon Sistemine Bağlantı (varsa)</a:t>
            </a:r>
            <a:endParaRPr lang="en-US" sz="2400" b="1" dirty="0">
              <a:solidFill>
                <a:srgbClr val="00339A"/>
              </a:solidFill>
              <a:latin typeface="+mj-lt"/>
            </a:endParaRPr>
          </a:p>
        </p:txBody>
      </p:sp>
      <p:pic>
        <p:nvPicPr>
          <p:cNvPr id="4098" name="Picture 2" descr="C:\Users\lsunshine\Documents\Aerisa\Projects\Current Projects\10-04-00 Santa Paula\Photos\High Quality\HW AHU_04.JPG"/>
          <p:cNvPicPr>
            <a:picLocks noChangeAspect="1" noChangeArrowheads="1"/>
          </p:cNvPicPr>
          <p:nvPr/>
        </p:nvPicPr>
        <p:blipFill>
          <a:blip r:embed="rId2" cstate="print"/>
          <a:srcRect l="11400" t="17100" r="17400" b="14850"/>
          <a:stretch>
            <a:fillRect/>
          </a:stretch>
        </p:blipFill>
        <p:spPr bwMode="auto">
          <a:xfrm>
            <a:off x="6224610" y="1981200"/>
            <a:ext cx="269079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Cottonwood – </a:t>
            </a:r>
            <a:r>
              <a:rPr lang="en-US" sz="4800" i="1" dirty="0" err="1">
                <a:solidFill>
                  <a:schemeClr val="bg1"/>
                </a:solidFill>
                <a:latin typeface="Albertus Medium" pitchFamily="34" charset="0"/>
              </a:rPr>
              <a:t>Mingus</a:t>
            </a:r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 WWTP</a:t>
            </a: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371600"/>
            <a:ext cx="91182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339A"/>
                </a:solidFill>
                <a:latin typeface="+mj-lt"/>
              </a:rPr>
              <a:t>Kanal</a:t>
            </a:r>
            <a:r>
              <a:rPr lang="en-US" sz="28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339A"/>
                </a:solidFill>
                <a:latin typeface="+mj-lt"/>
              </a:rPr>
              <a:t>ve</a:t>
            </a:r>
            <a:r>
              <a:rPr lang="en-US" sz="28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339A"/>
                </a:solidFill>
                <a:latin typeface="+mj-lt"/>
              </a:rPr>
              <a:t>İyon</a:t>
            </a:r>
            <a:r>
              <a:rPr lang="en-US" sz="28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339A"/>
                </a:solidFill>
                <a:latin typeface="+mj-lt"/>
              </a:rPr>
              <a:t>Dağıtım</a:t>
            </a:r>
            <a:r>
              <a:rPr lang="en-US" sz="28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339A"/>
                </a:solidFill>
                <a:latin typeface="+mj-lt"/>
              </a:rPr>
              <a:t>Sistemleri</a:t>
            </a:r>
            <a:endParaRPr lang="en-US" sz="2800" b="1" dirty="0">
              <a:solidFill>
                <a:srgbClr val="00339A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2090172"/>
            <a:ext cx="56388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SPIROsafe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Kendinden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Sızdırmaz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Kanal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339A"/>
                </a:solidFill>
                <a:latin typeface="+mj-lt"/>
              </a:rPr>
              <a:t>Sistemi</a:t>
            </a:r>
            <a:endParaRPr lang="tr-TR" sz="2400" b="1" dirty="0" smtClean="0">
              <a:solidFill>
                <a:srgbClr val="00339A"/>
              </a:solidFill>
              <a:latin typeface="+mj-lt"/>
            </a:endParaRPr>
          </a:p>
          <a:p>
            <a:pPr marL="274320" lvl="0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Paslanmaz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çelik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316 </a:t>
            </a:r>
            <a:r>
              <a:rPr lang="en-US" sz="2400" b="1" dirty="0" err="1" smtClean="0">
                <a:solidFill>
                  <a:srgbClr val="00339A"/>
                </a:solidFill>
                <a:latin typeface="+mj-lt"/>
              </a:rPr>
              <a:t>malzeme</a:t>
            </a:r>
            <a:endParaRPr lang="tr-TR" sz="2400" b="1" dirty="0" smtClean="0">
              <a:solidFill>
                <a:srgbClr val="00339A"/>
              </a:solidFill>
              <a:latin typeface="+mj-lt"/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Bağlantı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parçaları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EPDM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kauçuk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contalar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339A"/>
                </a:solidFill>
                <a:latin typeface="+mj-lt"/>
              </a:rPr>
              <a:t>içerir</a:t>
            </a:r>
            <a:endParaRPr lang="tr-TR" sz="2400" b="1" dirty="0" smtClean="0">
              <a:solidFill>
                <a:srgbClr val="00339A"/>
              </a:solidFill>
              <a:latin typeface="+mj-lt"/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Boru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,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conta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oluşturarak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fitingin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üzerine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339A"/>
                </a:solidFill>
                <a:latin typeface="+mj-lt"/>
              </a:rPr>
              <a:t>oturur</a:t>
            </a:r>
            <a:endParaRPr lang="tr-TR" sz="2400" b="1" dirty="0" smtClean="0">
              <a:solidFill>
                <a:srgbClr val="00339A"/>
              </a:solidFill>
              <a:latin typeface="+mj-lt"/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Sistem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,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ASHRAE'nin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Sızıntı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Sınıfı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3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gereksinimlerini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karşılar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-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yaklaşık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%1</a:t>
            </a:r>
          </a:p>
          <a:p>
            <a:pPr marL="640080" lvl="1" indent="-246888">
              <a:buClr>
                <a:schemeClr val="accent1"/>
              </a:buClr>
              <a:buSzPct val="85000"/>
              <a:buFont typeface="Arial" pitchFamily="34" charset="0"/>
              <a:buChar char="•"/>
              <a:defRPr/>
            </a:pPr>
            <a:endParaRPr lang="en-US" sz="2200" dirty="0">
              <a:solidFill>
                <a:srgbClr val="00339A"/>
              </a:solidFill>
              <a:sym typeface="Wingdings" pitchFamily="2" charset="2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2133600"/>
            <a:ext cx="3277333" cy="3719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Cottonwood – </a:t>
            </a:r>
            <a:r>
              <a:rPr lang="en-US" sz="4800" i="1" dirty="0" err="1">
                <a:solidFill>
                  <a:schemeClr val="bg1"/>
                </a:solidFill>
                <a:latin typeface="Albertus Medium" pitchFamily="34" charset="0"/>
              </a:rPr>
              <a:t>Mingus</a:t>
            </a:r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 WWTP</a:t>
            </a: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371600"/>
            <a:ext cx="91182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339A"/>
                </a:solidFill>
              </a:rPr>
              <a:t>Kanal</a:t>
            </a:r>
            <a:r>
              <a:rPr lang="en-US" sz="2800" b="1" dirty="0">
                <a:solidFill>
                  <a:srgbClr val="00339A"/>
                </a:solidFill>
              </a:rPr>
              <a:t> </a:t>
            </a:r>
            <a:r>
              <a:rPr lang="en-US" sz="2800" b="1" dirty="0" err="1">
                <a:solidFill>
                  <a:srgbClr val="00339A"/>
                </a:solidFill>
              </a:rPr>
              <a:t>ve</a:t>
            </a:r>
            <a:r>
              <a:rPr lang="en-US" sz="2800" b="1" dirty="0">
                <a:solidFill>
                  <a:srgbClr val="00339A"/>
                </a:solidFill>
              </a:rPr>
              <a:t> </a:t>
            </a:r>
            <a:r>
              <a:rPr lang="en-US" sz="2800" b="1" dirty="0" err="1">
                <a:solidFill>
                  <a:srgbClr val="00339A"/>
                </a:solidFill>
              </a:rPr>
              <a:t>İyon</a:t>
            </a:r>
            <a:r>
              <a:rPr lang="en-US" sz="2800" b="1" dirty="0">
                <a:solidFill>
                  <a:srgbClr val="00339A"/>
                </a:solidFill>
              </a:rPr>
              <a:t> </a:t>
            </a:r>
            <a:r>
              <a:rPr lang="en-US" sz="2800" b="1" dirty="0" err="1">
                <a:solidFill>
                  <a:srgbClr val="00339A"/>
                </a:solidFill>
              </a:rPr>
              <a:t>Dağıtım</a:t>
            </a:r>
            <a:r>
              <a:rPr lang="en-US" sz="2800" b="1" dirty="0">
                <a:solidFill>
                  <a:srgbClr val="00339A"/>
                </a:solidFill>
              </a:rPr>
              <a:t> </a:t>
            </a:r>
            <a:r>
              <a:rPr lang="en-US" sz="2800" b="1" dirty="0" err="1">
                <a:solidFill>
                  <a:srgbClr val="00339A"/>
                </a:solidFill>
              </a:rPr>
              <a:t>Sistemleri</a:t>
            </a:r>
            <a:endParaRPr lang="en-US" sz="2800" b="1" dirty="0">
              <a:solidFill>
                <a:srgbClr val="00339A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2090172"/>
            <a:ext cx="51816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Hava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339A"/>
                </a:solidFill>
                <a:latin typeface="+mj-lt"/>
              </a:rPr>
              <a:t>Kanalı</a:t>
            </a:r>
            <a:endParaRPr lang="tr-TR" sz="2400" b="1" dirty="0" smtClean="0">
              <a:solidFill>
                <a:srgbClr val="00339A"/>
              </a:solidFill>
              <a:latin typeface="+mj-lt"/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Özel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olarak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tasarlanmış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iyon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dağılım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339A"/>
                </a:solidFill>
                <a:latin typeface="+mj-lt"/>
              </a:rPr>
              <a:t>kanalı</a:t>
            </a:r>
            <a:endParaRPr lang="tr-TR" sz="2400" b="1" dirty="0" smtClean="0">
              <a:solidFill>
                <a:srgbClr val="00339A"/>
              </a:solidFill>
              <a:latin typeface="+mj-lt"/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Statik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birikimi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önlemek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için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plastik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kaplı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. SS de </a:t>
            </a:r>
            <a:r>
              <a:rPr lang="en-US" sz="2400" b="1" dirty="0" err="1" smtClean="0">
                <a:solidFill>
                  <a:srgbClr val="00339A"/>
                </a:solidFill>
                <a:latin typeface="+mj-lt"/>
              </a:rPr>
              <a:t>olabilir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.</a:t>
            </a:r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Küçük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çaplı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delikler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türbülans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yaratır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,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karıştırmayı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339A"/>
                </a:solidFill>
                <a:latin typeface="+mj-lt"/>
              </a:rPr>
              <a:t>destekler</a:t>
            </a:r>
            <a:endParaRPr lang="tr-TR" sz="2400" b="1" dirty="0" smtClean="0">
              <a:solidFill>
                <a:srgbClr val="00339A"/>
              </a:solidFill>
              <a:latin typeface="+mj-lt"/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Çoklu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delikler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,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karıştırma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konumlarını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en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üst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düzeye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çıkarır</a:t>
            </a:r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 marL="640080" lvl="1" indent="-246888">
              <a:buClr>
                <a:schemeClr val="accent1"/>
              </a:buClr>
              <a:buSzPct val="85000"/>
              <a:buFont typeface="Arial" pitchFamily="34" charset="0"/>
              <a:buChar char="•"/>
              <a:defRPr/>
            </a:pPr>
            <a:endParaRPr lang="en-US" sz="2200" dirty="0">
              <a:solidFill>
                <a:srgbClr val="00339A"/>
              </a:solidFill>
              <a:sym typeface="Wingdings" pitchFamily="2" charset="2"/>
            </a:endParaRPr>
          </a:p>
        </p:txBody>
      </p:sp>
      <p:pic>
        <p:nvPicPr>
          <p:cNvPr id="5122" name="Picture 2" descr="C:\Users\lsunshine\Desktop\Newer Aerisa Files\Marketing\Product Installation Photos\CC_04.jpg"/>
          <p:cNvPicPr>
            <a:picLocks noChangeAspect="1" noChangeArrowheads="1"/>
          </p:cNvPicPr>
          <p:nvPr/>
        </p:nvPicPr>
        <p:blipFill>
          <a:blip r:embed="rId2" cstate="print"/>
          <a:srcRect r="39150"/>
          <a:stretch>
            <a:fillRect/>
          </a:stretch>
        </p:blipFill>
        <p:spPr bwMode="auto">
          <a:xfrm>
            <a:off x="5562601" y="2133600"/>
            <a:ext cx="3429000" cy="3752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Cottonwood – </a:t>
            </a:r>
            <a:r>
              <a:rPr lang="en-US" sz="4800" i="1" dirty="0" err="1">
                <a:solidFill>
                  <a:schemeClr val="bg1"/>
                </a:solidFill>
                <a:latin typeface="Albertus Medium" pitchFamily="34" charset="0"/>
              </a:rPr>
              <a:t>Mingus</a:t>
            </a:r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 WWTP</a:t>
            </a: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371600"/>
            <a:ext cx="91182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339A"/>
                </a:solidFill>
                <a:latin typeface="+mj-lt"/>
              </a:rPr>
              <a:t>Güvenlik</a:t>
            </a:r>
            <a:r>
              <a:rPr lang="en-US" sz="28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339A"/>
                </a:solidFill>
                <a:latin typeface="+mj-lt"/>
              </a:rPr>
              <a:t>önlemleri</a:t>
            </a:r>
            <a:endParaRPr lang="en-US" sz="2800" b="1" dirty="0">
              <a:solidFill>
                <a:srgbClr val="00339A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2090172"/>
            <a:ext cx="78486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Yalnızca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eğitimli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ve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deneyimli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operatörler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ekipmana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servis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vermeye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çalışmalıdır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.</a:t>
            </a:r>
            <a:endParaRPr lang="tr-TR" sz="2400" b="1" dirty="0" smtClean="0">
              <a:solidFill>
                <a:srgbClr val="00339A"/>
              </a:solidFill>
              <a:latin typeface="+mj-lt"/>
            </a:endParaRPr>
          </a:p>
          <a:p>
            <a:pPr marL="274320" lvl="0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Enerji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verilmiş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iyonizasyon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tüplerine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,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ilgili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güç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iletkenine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veya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topraklama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kelepçesine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339A"/>
                </a:solidFill>
                <a:latin typeface="+mj-lt"/>
              </a:rPr>
              <a:t>dokunmayın</a:t>
            </a:r>
            <a:endParaRPr lang="tr-TR" sz="2400" b="1" dirty="0" smtClean="0">
              <a:solidFill>
                <a:srgbClr val="00339A"/>
              </a:solidFill>
              <a:latin typeface="+mj-lt"/>
            </a:endParaRPr>
          </a:p>
          <a:p>
            <a:pPr marL="274320" lvl="0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Kapı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Anahtarı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–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İyonizasyon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bölümüne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erişim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kapısı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açıldığında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iyonlaştırıcılara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giden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cereyan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 </a:t>
            </a:r>
            <a:r>
              <a:rPr lang="tr-TR" sz="2400" b="1" dirty="0" smtClean="0">
                <a:solidFill>
                  <a:srgbClr val="00339A"/>
                </a:solidFill>
                <a:latin typeface="+mj-lt"/>
              </a:rPr>
              <a:t>besleme </a:t>
            </a:r>
            <a:r>
              <a:rPr lang="en-US" sz="2400" b="1" dirty="0" err="1" smtClean="0">
                <a:solidFill>
                  <a:srgbClr val="00339A"/>
                </a:solidFill>
                <a:latin typeface="+mj-lt"/>
              </a:rPr>
              <a:t>kesilir</a:t>
            </a:r>
            <a:r>
              <a:rPr lang="en-US" sz="2400" b="1" dirty="0" smtClean="0">
                <a:solidFill>
                  <a:srgbClr val="00339A"/>
                </a:solidFill>
                <a:latin typeface="+mj-lt"/>
              </a:rPr>
              <a:t>.</a:t>
            </a:r>
            <a:endParaRPr lang="tr-TR" sz="2400" b="1" dirty="0" smtClean="0">
              <a:solidFill>
                <a:srgbClr val="00339A"/>
              </a:solidFill>
              <a:latin typeface="+mj-lt"/>
            </a:endParaRPr>
          </a:p>
          <a:p>
            <a:pPr marL="274320" lvl="0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Hava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Akış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Anahtarı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-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İyonlaştırıcılara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güç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yalnızca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yeterli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hava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akışı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mevcut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olduğunda</a:t>
            </a:r>
            <a:r>
              <a:rPr lang="en-US" sz="2400" b="1" dirty="0">
                <a:solidFill>
                  <a:srgbClr val="00339A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+mj-lt"/>
              </a:rPr>
              <a:t>sağlanır</a:t>
            </a:r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00339A"/>
              </a:solidFill>
              <a:latin typeface="+mj-lt"/>
            </a:endParaRPr>
          </a:p>
          <a:p>
            <a:pPr marL="640080" lvl="1" indent="-246888">
              <a:buClr>
                <a:schemeClr val="accent1"/>
              </a:buClr>
              <a:buSzPct val="85000"/>
              <a:buFont typeface="Arial" pitchFamily="34" charset="0"/>
              <a:buChar char="•"/>
              <a:defRPr/>
            </a:pPr>
            <a:endParaRPr lang="en-US" sz="2200" dirty="0">
              <a:solidFill>
                <a:srgbClr val="00339A"/>
              </a:solidFill>
              <a:latin typeface="+mj-lt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Cottonwood – </a:t>
            </a:r>
            <a:r>
              <a:rPr lang="en-US" sz="4800" i="1" dirty="0" err="1">
                <a:solidFill>
                  <a:schemeClr val="bg1"/>
                </a:solidFill>
                <a:latin typeface="Albertus Medium" pitchFamily="34" charset="0"/>
              </a:rPr>
              <a:t>Mingus</a:t>
            </a:r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 WWTP</a:t>
            </a: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219200"/>
            <a:ext cx="91182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00339A"/>
                </a:solidFill>
                <a:latin typeface="+mj-lt"/>
              </a:rPr>
              <a:t>Bakım</a:t>
            </a:r>
            <a:endParaRPr lang="en-US" sz="2800" b="1" dirty="0">
              <a:solidFill>
                <a:srgbClr val="00339A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1676400"/>
            <a:ext cx="86106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dirty="0" err="1" smtClean="0">
                <a:solidFill>
                  <a:srgbClr val="00339A"/>
                </a:solidFill>
              </a:rPr>
              <a:t>Genel</a:t>
            </a:r>
            <a:r>
              <a:rPr lang="en-US" sz="2200" dirty="0" smtClean="0">
                <a:solidFill>
                  <a:srgbClr val="00339A"/>
                </a:solidFill>
              </a:rPr>
              <a:t> </a:t>
            </a:r>
            <a:r>
              <a:rPr lang="tr-TR" sz="2200" dirty="0" smtClean="0">
                <a:solidFill>
                  <a:srgbClr val="00339A"/>
                </a:solidFill>
              </a:rPr>
              <a:t>Bakım</a:t>
            </a:r>
            <a:r>
              <a:rPr lang="en-US" sz="2200" dirty="0" smtClean="0">
                <a:solidFill>
                  <a:srgbClr val="00339A"/>
                </a:solidFill>
              </a:rPr>
              <a:t> Pro</a:t>
            </a:r>
            <a:r>
              <a:rPr lang="tr-TR" sz="2200" dirty="0" err="1" smtClean="0">
                <a:solidFill>
                  <a:srgbClr val="00339A"/>
                </a:solidFill>
              </a:rPr>
              <a:t>sedürleri</a:t>
            </a:r>
            <a:r>
              <a:rPr lang="en-US" sz="2200" dirty="0" smtClean="0">
                <a:solidFill>
                  <a:srgbClr val="00339A"/>
                </a:solidFill>
              </a:rPr>
              <a:t> (</a:t>
            </a:r>
            <a:r>
              <a:rPr lang="tr-TR" sz="2200" dirty="0" smtClean="0">
                <a:solidFill>
                  <a:srgbClr val="00339A"/>
                </a:solidFill>
              </a:rPr>
              <a:t>başlangıçta her çeyrekte bakım yapılması tavsiye edilir</a:t>
            </a:r>
            <a:r>
              <a:rPr lang="en-US" sz="2200" dirty="0" smtClean="0">
                <a:solidFill>
                  <a:srgbClr val="00339A"/>
                </a:solidFill>
              </a:rPr>
              <a:t>):</a:t>
            </a:r>
            <a:endParaRPr lang="en-US" sz="2200" dirty="0">
              <a:solidFill>
                <a:srgbClr val="00339A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Herhangi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bir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bakım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yapmadan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önce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tr-TR" sz="2200" dirty="0" smtClean="0">
                <a:solidFill>
                  <a:srgbClr val="00339A"/>
                </a:solidFill>
              </a:rPr>
              <a:t>cereyan </a:t>
            </a:r>
            <a:r>
              <a:rPr lang="en-US" sz="2200" dirty="0" err="1" smtClean="0">
                <a:solidFill>
                  <a:srgbClr val="00339A"/>
                </a:solidFill>
              </a:rPr>
              <a:t>bağlantı</a:t>
            </a:r>
            <a:r>
              <a:rPr lang="en-US" sz="2200" dirty="0" smtClean="0">
                <a:solidFill>
                  <a:srgbClr val="00339A"/>
                </a:solidFill>
              </a:rPr>
              <a:t> </a:t>
            </a:r>
            <a:r>
              <a:rPr lang="en-US" sz="2200" dirty="0" err="1" smtClean="0">
                <a:solidFill>
                  <a:srgbClr val="00339A"/>
                </a:solidFill>
              </a:rPr>
              <a:t>anahtarını</a:t>
            </a:r>
            <a:r>
              <a:rPr lang="en-US" sz="2200" dirty="0" smtClean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kapatın</a:t>
            </a:r>
            <a:endParaRPr lang="en-US" sz="2200" dirty="0">
              <a:solidFill>
                <a:srgbClr val="00339A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AHU'dan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filtreleri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çıkarın</a:t>
            </a:r>
            <a:r>
              <a:rPr lang="en-US" sz="2200" dirty="0">
                <a:solidFill>
                  <a:srgbClr val="00339A"/>
                </a:solidFill>
              </a:rPr>
              <a:t>, AHU </a:t>
            </a:r>
            <a:r>
              <a:rPr lang="en-US" sz="2200" dirty="0" err="1">
                <a:solidFill>
                  <a:srgbClr val="00339A"/>
                </a:solidFill>
              </a:rPr>
              <a:t>içindeki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kalıntıları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basınçlı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hava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veya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vakumla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temizleyin</a:t>
            </a:r>
            <a:r>
              <a:rPr lang="en-US" sz="2200" dirty="0">
                <a:solidFill>
                  <a:srgbClr val="00339A"/>
                </a:solidFill>
              </a:rPr>
              <a:t>.</a:t>
            </a:r>
          </a:p>
          <a:p>
            <a:pPr lvl="0">
              <a:buFont typeface="Arial" pitchFamily="34" charset="0"/>
              <a:buChar char="•"/>
            </a:pPr>
            <a:r>
              <a:rPr lang="en-US" sz="2200" dirty="0">
                <a:solidFill>
                  <a:srgbClr val="00339A"/>
                </a:solidFill>
              </a:rPr>
              <a:t>  </a:t>
            </a:r>
            <a:r>
              <a:rPr lang="en-US" sz="2200" dirty="0" err="1">
                <a:solidFill>
                  <a:srgbClr val="00339A"/>
                </a:solidFill>
              </a:rPr>
              <a:t>Magnehelik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basınç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göstergesi</a:t>
            </a:r>
            <a:r>
              <a:rPr lang="en-US" sz="2200" dirty="0">
                <a:solidFill>
                  <a:srgbClr val="00339A"/>
                </a:solidFill>
              </a:rPr>
              <a:t> 0,50” </a:t>
            </a:r>
            <a:r>
              <a:rPr lang="en-US" sz="2200" dirty="0" err="1">
                <a:solidFill>
                  <a:srgbClr val="00339A"/>
                </a:solidFill>
              </a:rPr>
              <a:t>wg'ye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yaklaşıyorsa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veya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onu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aşıyorsa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filtreleri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yenileriyle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değiştirin</a:t>
            </a:r>
            <a:r>
              <a:rPr lang="en-US" sz="2200" dirty="0" smtClean="0">
                <a:solidFill>
                  <a:srgbClr val="00339A"/>
                </a:solidFill>
              </a:rPr>
              <a:t>.</a:t>
            </a:r>
            <a:endParaRPr lang="tr-TR" sz="2200" dirty="0" smtClean="0">
              <a:solidFill>
                <a:srgbClr val="00339A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339A"/>
                </a:solidFill>
              </a:rPr>
              <a:t>  </a:t>
            </a:r>
            <a:r>
              <a:rPr lang="en-US" sz="2200" dirty="0" err="1" smtClean="0">
                <a:solidFill>
                  <a:srgbClr val="00339A"/>
                </a:solidFill>
              </a:rPr>
              <a:t>Besleme</a:t>
            </a:r>
            <a:r>
              <a:rPr lang="en-US" sz="2200" dirty="0" smtClean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ve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egzoz</a:t>
            </a:r>
            <a:r>
              <a:rPr lang="en-US" sz="2200" dirty="0">
                <a:solidFill>
                  <a:srgbClr val="00339A"/>
                </a:solidFill>
              </a:rPr>
              <a:t> fan </a:t>
            </a:r>
            <a:r>
              <a:rPr lang="en-US" sz="2200" dirty="0" err="1">
                <a:solidFill>
                  <a:srgbClr val="00339A"/>
                </a:solidFill>
              </a:rPr>
              <a:t>kayışlarını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ve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kasnaklarını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aşınma</a:t>
            </a:r>
            <a:r>
              <a:rPr lang="en-US" sz="2200" dirty="0">
                <a:solidFill>
                  <a:srgbClr val="00339A"/>
                </a:solidFill>
              </a:rPr>
              <a:t>, </a:t>
            </a:r>
            <a:r>
              <a:rPr lang="en-US" sz="2200" dirty="0" err="1">
                <a:solidFill>
                  <a:srgbClr val="00339A"/>
                </a:solidFill>
              </a:rPr>
              <a:t>hizalama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ve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gerginlik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açısından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inceleyin</a:t>
            </a:r>
            <a:r>
              <a:rPr lang="en-US" sz="2200" dirty="0">
                <a:solidFill>
                  <a:srgbClr val="00339A"/>
                </a:solidFill>
              </a:rPr>
              <a:t>.  </a:t>
            </a:r>
          </a:p>
          <a:p>
            <a:pPr lvl="0">
              <a:buFont typeface="Arial" pitchFamily="34" charset="0"/>
              <a:buChar char="•"/>
            </a:pP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Hasarlıysa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kayışları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değiştirin</a:t>
            </a:r>
            <a:r>
              <a:rPr lang="en-US" sz="2200" dirty="0">
                <a:solidFill>
                  <a:srgbClr val="00339A"/>
                </a:solidFill>
              </a:rPr>
              <a:t>. </a:t>
            </a:r>
            <a:r>
              <a:rPr lang="en-US" sz="2200" dirty="0" err="1">
                <a:solidFill>
                  <a:srgbClr val="00339A"/>
                </a:solidFill>
              </a:rPr>
              <a:t>Kayışlar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gıcırdıyorsa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gerginliği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ayarlayın</a:t>
            </a:r>
            <a:r>
              <a:rPr lang="en-US" sz="2200" dirty="0">
                <a:solidFill>
                  <a:srgbClr val="00339A"/>
                </a:solidFill>
              </a:rPr>
              <a:t>.</a:t>
            </a:r>
          </a:p>
          <a:p>
            <a:pPr lvl="0">
              <a:buFont typeface="Arial" pitchFamily="34" charset="0"/>
              <a:buChar char="•"/>
            </a:pPr>
            <a:r>
              <a:rPr lang="en-US" sz="2200" dirty="0">
                <a:solidFill>
                  <a:srgbClr val="00339A"/>
                </a:solidFill>
              </a:rPr>
              <a:t>  </a:t>
            </a:r>
            <a:r>
              <a:rPr lang="en-US" sz="2200" dirty="0" err="1">
                <a:solidFill>
                  <a:srgbClr val="00339A"/>
                </a:solidFill>
              </a:rPr>
              <a:t>Tahrik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yataklarını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yılda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bir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kez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veya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gerekirse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daha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önce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yağlayın</a:t>
            </a:r>
            <a:endParaRPr lang="en-US" sz="2200" dirty="0">
              <a:solidFill>
                <a:srgbClr val="00339A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Cottonwood – </a:t>
            </a:r>
            <a:r>
              <a:rPr lang="en-US" sz="4800" i="1" dirty="0" err="1">
                <a:solidFill>
                  <a:schemeClr val="bg1"/>
                </a:solidFill>
                <a:latin typeface="Albertus Medium" pitchFamily="34" charset="0"/>
              </a:rPr>
              <a:t>Mingus</a:t>
            </a:r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 WWTP</a:t>
            </a: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219200"/>
            <a:ext cx="91182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00339A"/>
                </a:solidFill>
                <a:latin typeface="+mj-lt"/>
              </a:rPr>
              <a:t>Bakım</a:t>
            </a:r>
            <a:r>
              <a:rPr lang="en-US" sz="2800" b="1" dirty="0" smtClean="0">
                <a:solidFill>
                  <a:srgbClr val="00339A"/>
                </a:solidFill>
                <a:latin typeface="+mj-lt"/>
              </a:rPr>
              <a:t> (</a:t>
            </a:r>
            <a:r>
              <a:rPr lang="tr-TR" sz="2800" b="1" dirty="0" smtClean="0">
                <a:solidFill>
                  <a:srgbClr val="00339A"/>
                </a:solidFill>
                <a:latin typeface="+mj-lt"/>
              </a:rPr>
              <a:t>Devam</a:t>
            </a:r>
            <a:r>
              <a:rPr lang="en-US" sz="2800" b="1" dirty="0" smtClean="0">
                <a:solidFill>
                  <a:srgbClr val="00339A"/>
                </a:solidFill>
                <a:latin typeface="+mj-lt"/>
              </a:rPr>
              <a:t>)</a:t>
            </a:r>
            <a:endParaRPr lang="en-US" sz="2800" b="1" dirty="0">
              <a:solidFill>
                <a:srgbClr val="00339A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1676400"/>
            <a:ext cx="86106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200" dirty="0" err="1" smtClean="0">
                <a:solidFill>
                  <a:srgbClr val="00339A"/>
                </a:solidFill>
              </a:rPr>
              <a:t>İy</a:t>
            </a:r>
            <a:r>
              <a:rPr lang="en-US" sz="2200" dirty="0" err="1" smtClean="0">
                <a:solidFill>
                  <a:srgbClr val="00339A"/>
                </a:solidFill>
              </a:rPr>
              <a:t>oniza</a:t>
            </a:r>
            <a:r>
              <a:rPr lang="tr-TR" sz="2200" dirty="0" err="1" smtClean="0">
                <a:solidFill>
                  <a:srgbClr val="00339A"/>
                </a:solidFill>
              </a:rPr>
              <a:t>sy</a:t>
            </a:r>
            <a:r>
              <a:rPr lang="en-US" sz="2200" dirty="0" smtClean="0">
                <a:solidFill>
                  <a:srgbClr val="00339A"/>
                </a:solidFill>
              </a:rPr>
              <a:t>on </a:t>
            </a:r>
            <a:r>
              <a:rPr lang="tr-TR" sz="2200" dirty="0">
                <a:solidFill>
                  <a:srgbClr val="00339A"/>
                </a:solidFill>
              </a:rPr>
              <a:t>Ü</a:t>
            </a:r>
            <a:r>
              <a:rPr lang="en-US" sz="2200" dirty="0" smtClean="0">
                <a:solidFill>
                  <a:srgbClr val="00339A"/>
                </a:solidFill>
              </a:rPr>
              <a:t>nit</a:t>
            </a:r>
            <a:r>
              <a:rPr lang="tr-TR" sz="2200" dirty="0" smtClean="0">
                <a:solidFill>
                  <a:srgbClr val="00339A"/>
                </a:solidFill>
              </a:rPr>
              <a:t>e</a:t>
            </a:r>
            <a:r>
              <a:rPr lang="en-US" sz="2200" dirty="0" smtClean="0">
                <a:solidFill>
                  <a:srgbClr val="00339A"/>
                </a:solidFill>
              </a:rPr>
              <a:t> </a:t>
            </a:r>
            <a:r>
              <a:rPr lang="tr-TR" sz="2200" dirty="0" smtClean="0">
                <a:solidFill>
                  <a:srgbClr val="00339A"/>
                </a:solidFill>
              </a:rPr>
              <a:t>Bakımı</a:t>
            </a:r>
            <a:r>
              <a:rPr lang="en-US" sz="2200" dirty="0" smtClean="0">
                <a:solidFill>
                  <a:srgbClr val="00339A"/>
                </a:solidFill>
              </a:rPr>
              <a:t>:</a:t>
            </a:r>
            <a:endParaRPr lang="en-US" sz="2200" dirty="0">
              <a:solidFill>
                <a:srgbClr val="00339A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Herhangi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bir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kırmızı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sorun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ışığı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için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kontrol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izleme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panelini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gözlemleyin</a:t>
            </a:r>
            <a:r>
              <a:rPr lang="en-US" sz="2200" dirty="0">
                <a:solidFill>
                  <a:srgbClr val="00339A"/>
                </a:solidFill>
              </a:rPr>
              <a:t>. </a:t>
            </a:r>
            <a:r>
              <a:rPr lang="en-US" sz="2200" dirty="0" err="1">
                <a:solidFill>
                  <a:srgbClr val="00339A"/>
                </a:solidFill>
              </a:rPr>
              <a:t>Varsa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arızalı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iyonizasyon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ünitelerini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kaydedin</a:t>
            </a:r>
            <a:r>
              <a:rPr lang="en-US" sz="2200" dirty="0">
                <a:solidFill>
                  <a:srgbClr val="00339A"/>
                </a:solidFill>
              </a:rPr>
              <a:t>.</a:t>
            </a:r>
          </a:p>
          <a:p>
            <a:pPr lvl="0">
              <a:buFont typeface="Arial" pitchFamily="34" charset="0"/>
              <a:buChar char="•"/>
            </a:pPr>
            <a:r>
              <a:rPr lang="en-US" sz="2200" dirty="0">
                <a:solidFill>
                  <a:srgbClr val="00339A"/>
                </a:solidFill>
              </a:rPr>
              <a:t>  </a:t>
            </a:r>
            <a:r>
              <a:rPr lang="en-US" sz="2200" dirty="0" err="1">
                <a:solidFill>
                  <a:srgbClr val="00339A"/>
                </a:solidFill>
              </a:rPr>
              <a:t>İyonizasyon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ünitelerine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giden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güç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bağlantılarını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ve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izleme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kablosu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bağlantılarını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kontrol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edin</a:t>
            </a:r>
            <a:r>
              <a:rPr lang="en-US" sz="2200" dirty="0" smtClean="0">
                <a:solidFill>
                  <a:srgbClr val="00339A"/>
                </a:solidFill>
              </a:rPr>
              <a:t>.</a:t>
            </a:r>
            <a:endParaRPr lang="tr-TR" sz="2200" dirty="0" smtClean="0">
              <a:solidFill>
                <a:srgbClr val="00339A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339A"/>
                </a:solidFill>
              </a:rPr>
              <a:t>  </a:t>
            </a:r>
            <a:r>
              <a:rPr lang="en-US" sz="2200" dirty="0" err="1">
                <a:solidFill>
                  <a:srgbClr val="00339A"/>
                </a:solidFill>
              </a:rPr>
              <a:t>Sigortayı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çıkarın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ve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inceleyin</a:t>
            </a:r>
            <a:r>
              <a:rPr lang="en-US" sz="2200" dirty="0">
                <a:solidFill>
                  <a:srgbClr val="00339A"/>
                </a:solidFill>
              </a:rPr>
              <a:t>. </a:t>
            </a:r>
            <a:r>
              <a:rPr lang="en-US" sz="2200" dirty="0" err="1">
                <a:solidFill>
                  <a:srgbClr val="00339A"/>
                </a:solidFill>
              </a:rPr>
              <a:t>Sigorta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atmışsa</a:t>
            </a:r>
            <a:r>
              <a:rPr lang="en-US" sz="2200" dirty="0">
                <a:solidFill>
                  <a:srgbClr val="00339A"/>
                </a:solidFill>
              </a:rPr>
              <a:t>, </a:t>
            </a:r>
            <a:r>
              <a:rPr lang="en-US" sz="2200" dirty="0" err="1">
                <a:solidFill>
                  <a:srgbClr val="00339A"/>
                </a:solidFill>
              </a:rPr>
              <a:t>değiştirin</a:t>
            </a:r>
            <a:r>
              <a:rPr lang="en-US" sz="2200" dirty="0" smtClean="0">
                <a:solidFill>
                  <a:srgbClr val="00339A"/>
                </a:solidFill>
              </a:rPr>
              <a:t>.</a:t>
            </a:r>
            <a:endParaRPr lang="tr-TR" sz="2200" dirty="0" smtClean="0">
              <a:solidFill>
                <a:srgbClr val="00339A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339A"/>
                </a:solidFill>
              </a:rPr>
              <a:t>  </a:t>
            </a:r>
            <a:r>
              <a:rPr lang="en-US" sz="2200" dirty="0" err="1">
                <a:solidFill>
                  <a:srgbClr val="00339A"/>
                </a:solidFill>
              </a:rPr>
              <a:t>Ünitelere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yeniden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güç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verildiğinde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sigorta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tekrar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atarsa</a:t>
            </a:r>
            <a:r>
              <a:rPr lang="en-US" sz="2200" dirty="0">
                <a:solidFill>
                  <a:srgbClr val="00339A"/>
                </a:solidFill>
              </a:rPr>
              <a:t>, </a:t>
            </a:r>
            <a:r>
              <a:rPr lang="en-US" sz="2200" dirty="0" err="1">
                <a:solidFill>
                  <a:srgbClr val="00339A"/>
                </a:solidFill>
              </a:rPr>
              <a:t>muhtemelen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bozuk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bir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tüp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vardır</a:t>
            </a:r>
            <a:r>
              <a:rPr lang="en-US" sz="2200" dirty="0">
                <a:solidFill>
                  <a:srgbClr val="00339A"/>
                </a:solidFill>
              </a:rPr>
              <a:t>. IOM </a:t>
            </a:r>
            <a:r>
              <a:rPr lang="en-US" sz="2200" dirty="0" err="1">
                <a:solidFill>
                  <a:srgbClr val="00339A"/>
                </a:solidFill>
              </a:rPr>
              <a:t>kılavuzundaki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sorun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giderme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kılavuzunu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uygulayın</a:t>
            </a:r>
            <a:r>
              <a:rPr lang="en-US" sz="2200" dirty="0">
                <a:solidFill>
                  <a:srgbClr val="00339A"/>
                </a:solidFill>
              </a:rPr>
              <a:t> (</a:t>
            </a:r>
            <a:r>
              <a:rPr lang="en-US" sz="2200" dirty="0" err="1">
                <a:solidFill>
                  <a:srgbClr val="00339A"/>
                </a:solidFill>
              </a:rPr>
              <a:t>yani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tüpleri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çıkarın</a:t>
            </a:r>
            <a:r>
              <a:rPr lang="en-US" sz="2200" dirty="0">
                <a:solidFill>
                  <a:srgbClr val="00339A"/>
                </a:solidFill>
              </a:rPr>
              <a:t>, </a:t>
            </a:r>
            <a:r>
              <a:rPr lang="en-US" sz="2200" dirty="0" err="1">
                <a:solidFill>
                  <a:srgbClr val="00339A"/>
                </a:solidFill>
              </a:rPr>
              <a:t>sigortayı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değiştirin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ve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ünitenin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açık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kalıp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kalmadığına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bakın</a:t>
            </a:r>
            <a:r>
              <a:rPr lang="en-US" sz="2200" dirty="0" smtClean="0">
                <a:solidFill>
                  <a:srgbClr val="00339A"/>
                </a:solidFill>
              </a:rPr>
              <a:t>)…</a:t>
            </a:r>
            <a:endParaRPr lang="tr-TR" sz="2200" dirty="0" smtClean="0">
              <a:solidFill>
                <a:srgbClr val="00339A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Tüpler</a:t>
            </a:r>
            <a:r>
              <a:rPr lang="en-US" sz="2200" dirty="0">
                <a:solidFill>
                  <a:srgbClr val="00339A"/>
                </a:solidFill>
              </a:rPr>
              <a:t> her 6 </a:t>
            </a:r>
            <a:r>
              <a:rPr lang="en-US" sz="2200" dirty="0" err="1">
                <a:solidFill>
                  <a:srgbClr val="00339A"/>
                </a:solidFill>
              </a:rPr>
              <a:t>ayda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bir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veya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kirliyse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daha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erken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temizlenmelidir</a:t>
            </a:r>
            <a:r>
              <a:rPr lang="en-US" sz="2200" dirty="0">
                <a:solidFill>
                  <a:srgbClr val="00339A"/>
                </a:solidFill>
              </a:rPr>
              <a:t> (</a:t>
            </a:r>
            <a:r>
              <a:rPr lang="en-US" sz="2200" dirty="0" err="1">
                <a:solidFill>
                  <a:srgbClr val="00339A"/>
                </a:solidFill>
              </a:rPr>
              <a:t>saha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koşullarına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bağlıdır</a:t>
            </a:r>
            <a:r>
              <a:rPr lang="en-US" sz="2200" dirty="0">
                <a:solidFill>
                  <a:srgbClr val="00339A"/>
                </a:solidFill>
              </a:rPr>
              <a:t>). </a:t>
            </a:r>
            <a:r>
              <a:rPr lang="en-US" sz="2200" dirty="0" err="1">
                <a:solidFill>
                  <a:srgbClr val="00339A"/>
                </a:solidFill>
              </a:rPr>
              <a:t>Tüpler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yıllık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olarak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tamamen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değiştirilecektir</a:t>
            </a:r>
            <a:r>
              <a:rPr lang="en-US" sz="2200" dirty="0" smtClean="0">
                <a:solidFill>
                  <a:srgbClr val="00339A"/>
                </a:solidFill>
              </a:rPr>
              <a:t>.</a:t>
            </a:r>
            <a:endParaRPr lang="en-US" sz="2200" dirty="0">
              <a:solidFill>
                <a:srgbClr val="00339A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AerDuct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üç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ayda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bir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incelenecek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ve</a:t>
            </a:r>
            <a:r>
              <a:rPr lang="en-US" sz="2200" dirty="0">
                <a:solidFill>
                  <a:srgbClr val="00339A"/>
                </a:solidFill>
              </a:rPr>
              <a:t> her </a:t>
            </a:r>
            <a:r>
              <a:rPr lang="en-US" sz="2200" dirty="0" err="1">
                <a:solidFill>
                  <a:srgbClr val="00339A"/>
                </a:solidFill>
              </a:rPr>
              <a:t>üç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yılda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 dirty="0" err="1">
                <a:solidFill>
                  <a:srgbClr val="00339A"/>
                </a:solidFill>
              </a:rPr>
              <a:t>bir</a:t>
            </a:r>
            <a:r>
              <a:rPr lang="en-US" sz="2200" dirty="0">
                <a:solidFill>
                  <a:srgbClr val="00339A"/>
                </a:solidFill>
              </a:rPr>
              <a:t> </a:t>
            </a:r>
            <a:r>
              <a:rPr lang="en-US" sz="2200">
                <a:solidFill>
                  <a:srgbClr val="00339A"/>
                </a:solidFill>
              </a:rPr>
              <a:t>değiştirilecektir.</a:t>
            </a:r>
            <a:endParaRPr lang="en-US" sz="2200" dirty="0">
              <a:solidFill>
                <a:srgbClr val="00339A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bg2"/>
            </a:gs>
            <a:gs pos="16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ite Logo - blue Waves w ta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2559886"/>
            <a:ext cx="7315200" cy="1738231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32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Odor Control Basics</a:t>
            </a: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1143000"/>
            <a:ext cx="8305800" cy="4876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3"/>
              </a:buClr>
              <a:buSzPct val="95000"/>
              <a:defRPr/>
            </a:pPr>
            <a:r>
              <a:rPr lang="tr-TR" sz="2800" dirty="0">
                <a:solidFill>
                  <a:srgbClr val="00339A"/>
                </a:solidFill>
              </a:rPr>
              <a:t>Kanalizasyon kokuları öncelikli olarak iki alanda üretilmektedir </a:t>
            </a:r>
            <a:r>
              <a:rPr lang="en-US" sz="2800" dirty="0" smtClean="0">
                <a:solidFill>
                  <a:srgbClr val="00339A"/>
                </a:solidFill>
              </a:rPr>
              <a:t>:</a:t>
            </a:r>
            <a:endParaRPr lang="en-US" sz="2800" dirty="0">
              <a:solidFill>
                <a:srgbClr val="00339A"/>
              </a:solidFill>
            </a:endParaRPr>
          </a:p>
          <a:p>
            <a:pPr lvl="0">
              <a:buClr>
                <a:schemeClr val="accent3"/>
              </a:buClr>
              <a:buSzPct val="95000"/>
              <a:defRPr/>
            </a:pPr>
            <a:endParaRPr lang="en-US" sz="2400" dirty="0">
              <a:solidFill>
                <a:srgbClr val="00339A"/>
              </a:solidFill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tr-TR" sz="2400" dirty="0" smtClean="0">
                <a:solidFill>
                  <a:srgbClr val="00339A"/>
                </a:solidFill>
              </a:rPr>
              <a:t>Atık Su İşleme Tesisleri</a:t>
            </a:r>
            <a:endParaRPr lang="en-US" sz="2400" dirty="0">
              <a:solidFill>
                <a:srgbClr val="00339A"/>
              </a:solidFill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Ana işlem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 (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tarama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, 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yıkanmamış çökelti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)</a:t>
            </a:r>
            <a:endParaRPr lang="en-US" dirty="0">
              <a:solidFill>
                <a:srgbClr val="00339A"/>
              </a:solidFill>
              <a:latin typeface="Constantia" panose="02030602050306030303" pitchFamily="18" charset="0"/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Birincil Arındırıcılar</a:t>
            </a:r>
            <a:endParaRPr lang="en-US" dirty="0">
              <a:solidFill>
                <a:srgbClr val="00339A"/>
              </a:solidFill>
              <a:latin typeface="Constantia" panose="02030602050306030303" pitchFamily="18" charset="0"/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en-US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Organi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k yüklü 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bi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y</a:t>
            </a:r>
            <a:r>
              <a:rPr lang="en-US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olo</a:t>
            </a:r>
            <a:r>
              <a:rPr lang="tr-TR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jik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 s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i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stem</a:t>
            </a:r>
            <a:r>
              <a:rPr lang="tr-TR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ler</a:t>
            </a:r>
            <a:endParaRPr lang="en-US" dirty="0">
              <a:solidFill>
                <a:srgbClr val="00339A"/>
              </a:solidFill>
              <a:latin typeface="Constantia" panose="02030602050306030303" pitchFamily="18" charset="0"/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Çamur katılaştırma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/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Toplama tankları</a:t>
            </a:r>
            <a:endParaRPr lang="en-US" dirty="0">
              <a:solidFill>
                <a:srgbClr val="00339A"/>
              </a:solidFill>
              <a:latin typeface="Constantia" panose="02030602050306030303" pitchFamily="18" charset="0"/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Sudan arındırarak katılaştırma tesisi</a:t>
            </a:r>
            <a:endParaRPr lang="en-US" dirty="0">
              <a:solidFill>
                <a:srgbClr val="00339A"/>
              </a:solidFill>
              <a:latin typeface="Constantia" panose="02030602050306030303" pitchFamily="18" charset="0"/>
            </a:endParaRPr>
          </a:p>
          <a:p>
            <a:pPr marL="915988" lvl="2">
              <a:buClr>
                <a:schemeClr val="accent3"/>
              </a:buClr>
              <a:buSzPct val="80000"/>
              <a:defRPr/>
            </a:pPr>
            <a:endParaRPr lang="en-US" dirty="0">
              <a:solidFill>
                <a:srgbClr val="00339A"/>
              </a:solidFill>
              <a:latin typeface="Constantia" panose="02030602050306030303" pitchFamily="18" charset="0"/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tr-TR" sz="2400" dirty="0" smtClean="0">
                <a:solidFill>
                  <a:srgbClr val="00339A"/>
                </a:solidFill>
              </a:rPr>
              <a:t>Atık Su biriktirme sistemi Tesisleri</a:t>
            </a:r>
            <a:endParaRPr lang="en-US" sz="2400" dirty="0">
              <a:solidFill>
                <a:srgbClr val="00339A"/>
              </a:solidFill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P</a:t>
            </a:r>
            <a:r>
              <a:rPr lang="tr-TR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ompa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 </a:t>
            </a:r>
            <a:r>
              <a:rPr lang="en-US" dirty="0">
                <a:solidFill>
                  <a:srgbClr val="00339A"/>
                </a:solidFill>
                <a:latin typeface="Constantia" panose="02030602050306030303" pitchFamily="18" charset="0"/>
              </a:rPr>
              <a:t>/ 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Aktarım istasyonu 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(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örneğin:  dalga formlu akıntı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)</a:t>
            </a:r>
            <a:endParaRPr lang="en-US" dirty="0">
              <a:solidFill>
                <a:srgbClr val="00339A"/>
              </a:solidFill>
              <a:latin typeface="Constantia" panose="02030602050306030303" pitchFamily="18" charset="0"/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Geçiş yapıları</a:t>
            </a:r>
            <a:endParaRPr lang="en-US" dirty="0">
              <a:solidFill>
                <a:srgbClr val="00339A"/>
              </a:solidFill>
              <a:latin typeface="Constantia" panose="02030602050306030303" pitchFamily="18" charset="0"/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Toplama sistemlerinde uzun bekleme süreleri/Atık Su terfi hattı</a:t>
            </a:r>
            <a:endParaRPr lang="en-US" sz="2400" dirty="0">
              <a:solidFill>
                <a:srgbClr val="00339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7</a:t>
            </a:fld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96661" y="2057400"/>
            <a:ext cx="3147339" cy="188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93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Albertus Medium" pitchFamily="34" charset="0"/>
              </a:rPr>
              <a:t>Odor Control Basics</a:t>
            </a: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1143000"/>
            <a:ext cx="8305800" cy="4876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3"/>
              </a:buClr>
              <a:buSzPct val="95000"/>
              <a:defRPr/>
            </a:pPr>
            <a:r>
              <a:rPr lang="tr-TR" sz="2800" dirty="0" smtClean="0">
                <a:solidFill>
                  <a:srgbClr val="00339A"/>
                </a:solidFill>
              </a:rPr>
              <a:t>Kokuların niteliği</a:t>
            </a:r>
            <a:endParaRPr lang="en-US" sz="2800" dirty="0">
              <a:solidFill>
                <a:srgbClr val="00339A"/>
              </a:solidFill>
            </a:endParaRPr>
          </a:p>
          <a:p>
            <a:pPr lvl="0">
              <a:buClr>
                <a:schemeClr val="accent3"/>
              </a:buClr>
              <a:buSzPct val="95000"/>
              <a:defRPr/>
            </a:pPr>
            <a:endParaRPr lang="en-US" sz="1000" dirty="0">
              <a:solidFill>
                <a:srgbClr val="00339A"/>
              </a:solidFill>
            </a:endParaRPr>
          </a:p>
          <a:p>
            <a:pPr marL="742950" lvl="1" indent="-285750">
              <a:buClr>
                <a:schemeClr val="accent3"/>
              </a:buClr>
              <a:buSzPct val="95000"/>
              <a:defRPr/>
            </a:pPr>
            <a:r>
              <a:rPr lang="tr-TR" sz="2400" dirty="0" smtClean="0">
                <a:solidFill>
                  <a:srgbClr val="00339A"/>
                </a:solidFill>
              </a:rPr>
              <a:t>Atık su içerisindeki kokulu bileşikler hem </a:t>
            </a:r>
            <a:r>
              <a:rPr lang="en-US" sz="2400" b="1" i="1" dirty="0" err="1" smtClean="0">
                <a:solidFill>
                  <a:srgbClr val="00339A"/>
                </a:solidFill>
              </a:rPr>
              <a:t>inorgani</a:t>
            </a:r>
            <a:r>
              <a:rPr lang="tr-TR" sz="2400" b="1" i="1" dirty="0" smtClean="0">
                <a:solidFill>
                  <a:srgbClr val="00339A"/>
                </a:solidFill>
              </a:rPr>
              <a:t>k</a:t>
            </a:r>
            <a:r>
              <a:rPr lang="en-US" sz="2400" dirty="0" smtClean="0">
                <a:solidFill>
                  <a:srgbClr val="00339A"/>
                </a:solidFill>
              </a:rPr>
              <a:t> </a:t>
            </a:r>
            <a:r>
              <a:rPr lang="tr-TR" sz="2400" dirty="0" smtClean="0">
                <a:solidFill>
                  <a:srgbClr val="00339A"/>
                </a:solidFill>
              </a:rPr>
              <a:t>hem de </a:t>
            </a:r>
            <a:r>
              <a:rPr lang="en-US" sz="2400" b="1" i="1" dirty="0" err="1" smtClean="0">
                <a:solidFill>
                  <a:srgbClr val="00339A"/>
                </a:solidFill>
              </a:rPr>
              <a:t>organi</a:t>
            </a:r>
            <a:r>
              <a:rPr lang="tr-TR" sz="2400" b="1" i="1" dirty="0" smtClean="0">
                <a:solidFill>
                  <a:srgbClr val="00339A"/>
                </a:solidFill>
              </a:rPr>
              <a:t>k</a:t>
            </a:r>
            <a:r>
              <a:rPr lang="en-US" sz="2400" dirty="0" smtClean="0">
                <a:solidFill>
                  <a:srgbClr val="00339A"/>
                </a:solidFill>
              </a:rPr>
              <a:t> </a:t>
            </a:r>
            <a:r>
              <a:rPr lang="tr-TR" sz="2400" dirty="0" smtClean="0">
                <a:solidFill>
                  <a:srgbClr val="00339A"/>
                </a:solidFill>
              </a:rPr>
              <a:t>gazlar barındırır</a:t>
            </a:r>
            <a:endParaRPr lang="en-US" sz="2400" dirty="0">
              <a:solidFill>
                <a:srgbClr val="00339A"/>
              </a:solidFill>
            </a:endParaRPr>
          </a:p>
          <a:p>
            <a:pPr lvl="1">
              <a:buClr>
                <a:schemeClr val="accent3"/>
              </a:buClr>
              <a:buSzPct val="95000"/>
              <a:defRPr/>
            </a:pPr>
            <a:endParaRPr lang="en-US" sz="1000" dirty="0">
              <a:solidFill>
                <a:srgbClr val="00339A"/>
              </a:solidFill>
            </a:endParaRP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00339A"/>
                </a:solidFill>
              </a:rPr>
              <a:t>Inorgani</a:t>
            </a:r>
            <a:r>
              <a:rPr lang="tr-TR" sz="2400" dirty="0" smtClean="0">
                <a:solidFill>
                  <a:srgbClr val="00339A"/>
                </a:solidFill>
              </a:rPr>
              <a:t>k kokulu bileşikler</a:t>
            </a:r>
            <a:endParaRPr lang="en-US" sz="2400" dirty="0" smtClean="0">
              <a:solidFill>
                <a:srgbClr val="00339A"/>
              </a:solidFill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H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i</a:t>
            </a:r>
            <a:r>
              <a:rPr lang="en-US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dro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j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en S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ü</a:t>
            </a:r>
            <a:r>
              <a:rPr lang="en-US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lfid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 (H2S)</a:t>
            </a: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Amon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yak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 </a:t>
            </a:r>
            <a:r>
              <a:rPr lang="en-US" dirty="0">
                <a:solidFill>
                  <a:srgbClr val="00339A"/>
                </a:solidFill>
                <a:latin typeface="Constantia" panose="02030602050306030303" pitchFamily="18" charset="0"/>
              </a:rPr>
              <a:t>(NH3)</a:t>
            </a: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tr-TR" sz="2400" dirty="0" smtClean="0">
                <a:solidFill>
                  <a:srgbClr val="00339A"/>
                </a:solidFill>
              </a:rPr>
              <a:t>İndirgenmiş </a:t>
            </a:r>
            <a:r>
              <a:rPr lang="en-US" sz="2400" dirty="0" err="1" smtClean="0">
                <a:solidFill>
                  <a:srgbClr val="00339A"/>
                </a:solidFill>
              </a:rPr>
              <a:t>organi</a:t>
            </a:r>
            <a:r>
              <a:rPr lang="tr-TR" sz="2400" dirty="0" smtClean="0">
                <a:solidFill>
                  <a:srgbClr val="00339A"/>
                </a:solidFill>
              </a:rPr>
              <a:t>k</a:t>
            </a:r>
            <a:r>
              <a:rPr lang="en-US" sz="2400" dirty="0" smtClean="0">
                <a:solidFill>
                  <a:srgbClr val="00339A"/>
                </a:solidFill>
              </a:rPr>
              <a:t> s</a:t>
            </a:r>
            <a:r>
              <a:rPr lang="tr-TR" sz="2400" dirty="0" smtClean="0">
                <a:solidFill>
                  <a:srgbClr val="00339A"/>
                </a:solidFill>
              </a:rPr>
              <a:t>ü</a:t>
            </a:r>
            <a:r>
              <a:rPr lang="en-US" sz="2400" dirty="0" smtClean="0">
                <a:solidFill>
                  <a:srgbClr val="00339A"/>
                </a:solidFill>
              </a:rPr>
              <a:t>lf</a:t>
            </a:r>
            <a:r>
              <a:rPr lang="tr-TR" sz="2400" dirty="0" smtClean="0">
                <a:solidFill>
                  <a:srgbClr val="00339A"/>
                </a:solidFill>
              </a:rPr>
              <a:t>ü</a:t>
            </a:r>
            <a:r>
              <a:rPr lang="en-US" sz="2400" dirty="0" smtClean="0">
                <a:solidFill>
                  <a:srgbClr val="00339A"/>
                </a:solidFill>
              </a:rPr>
              <a:t>r </a:t>
            </a:r>
            <a:r>
              <a:rPr lang="tr-TR" sz="2400" dirty="0" smtClean="0">
                <a:solidFill>
                  <a:srgbClr val="00339A"/>
                </a:solidFill>
              </a:rPr>
              <a:t>bileşikleri</a:t>
            </a:r>
            <a:endParaRPr lang="en-US" sz="2400" dirty="0">
              <a:solidFill>
                <a:srgbClr val="00339A"/>
              </a:solidFill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Met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i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l </a:t>
            </a:r>
            <a:r>
              <a:rPr lang="en-US" dirty="0" err="1">
                <a:solidFill>
                  <a:srgbClr val="00339A"/>
                </a:solidFill>
                <a:latin typeface="Constantia" panose="02030602050306030303" pitchFamily="18" charset="0"/>
              </a:rPr>
              <a:t>Mercaptan</a:t>
            </a:r>
            <a:r>
              <a:rPr lang="en-US" dirty="0">
                <a:solidFill>
                  <a:srgbClr val="00339A"/>
                </a:solidFill>
                <a:latin typeface="Constantia" panose="02030602050306030303" pitchFamily="18" charset="0"/>
              </a:rPr>
              <a:t> (CH3SH)</a:t>
            </a: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en-US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Dimet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i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l S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ü</a:t>
            </a:r>
            <a:r>
              <a:rPr lang="en-US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lfid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 </a:t>
            </a:r>
            <a:r>
              <a:rPr lang="en-US" dirty="0">
                <a:solidFill>
                  <a:srgbClr val="00339A"/>
                </a:solidFill>
                <a:latin typeface="Constantia" panose="02030602050306030303" pitchFamily="18" charset="0"/>
              </a:rPr>
              <a:t>( (CH3)2S )</a:t>
            </a: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en-US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Dimet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i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l Dis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ü</a:t>
            </a:r>
            <a:r>
              <a:rPr lang="en-US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lfid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 </a:t>
            </a:r>
            <a:r>
              <a:rPr lang="en-US" dirty="0">
                <a:solidFill>
                  <a:srgbClr val="00339A"/>
                </a:solidFill>
                <a:latin typeface="Constantia" panose="02030602050306030303" pitchFamily="18" charset="0"/>
              </a:rPr>
              <a:t>( (CH3)2S2 )</a:t>
            </a:r>
          </a:p>
          <a:p>
            <a:pPr marL="731520" lvl="1" indent="-274320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tr-TR" sz="2400" dirty="0" smtClean="0">
                <a:solidFill>
                  <a:srgbClr val="00339A"/>
                </a:solidFill>
              </a:rPr>
              <a:t>Diğer organik bileşikler</a:t>
            </a:r>
            <a:endParaRPr lang="en-US" sz="2400" dirty="0">
              <a:solidFill>
                <a:srgbClr val="00339A"/>
              </a:solidFill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Endüstriyel bileşikler 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(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çeşitli çözücüler 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, 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diğerleri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)</a:t>
            </a:r>
            <a:endParaRPr lang="en-US" dirty="0">
              <a:solidFill>
                <a:srgbClr val="00339A"/>
              </a:solidFill>
              <a:latin typeface="Constantia" panose="02030602050306030303" pitchFamily="18" charset="0"/>
            </a:endParaRPr>
          </a:p>
          <a:p>
            <a:pPr marL="1084263" lvl="2" indent="-168275">
              <a:buClr>
                <a:schemeClr val="accent3"/>
              </a:buClr>
              <a:buSzPct val="80000"/>
              <a:buFont typeface="Calibri" panose="020F0502020204030204" pitchFamily="34" charset="0"/>
              <a:buChar char="-"/>
              <a:defRPr/>
            </a:pP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Nitro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j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en 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ihtiva eden bileşikler 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(</a:t>
            </a:r>
            <a:r>
              <a:rPr lang="en-US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skatol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, </a:t>
            </a:r>
            <a:r>
              <a:rPr lang="en-US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indol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, </a:t>
            </a:r>
            <a:r>
              <a:rPr lang="en-US" dirty="0" err="1" smtClean="0">
                <a:solidFill>
                  <a:srgbClr val="00339A"/>
                </a:solidFill>
                <a:latin typeface="Constantia" panose="02030602050306030303" pitchFamily="18" charset="0"/>
              </a:rPr>
              <a:t>amin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l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e</a:t>
            </a:r>
            <a:r>
              <a:rPr lang="tr-TR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r</a:t>
            </a:r>
            <a:r>
              <a:rPr lang="en-US" dirty="0" smtClean="0">
                <a:solidFill>
                  <a:srgbClr val="00339A"/>
                </a:solidFill>
                <a:latin typeface="Constantia" panose="02030602050306030303" pitchFamily="18" charset="0"/>
              </a:rPr>
              <a:t>)</a:t>
            </a:r>
            <a:endParaRPr lang="en-US" dirty="0">
              <a:solidFill>
                <a:srgbClr val="00339A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8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09533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/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tr-TR" sz="4800" i="1" dirty="0" smtClean="0">
                <a:solidFill>
                  <a:schemeClr val="bg1"/>
                </a:solidFill>
                <a:latin typeface="Albertus Medium" pitchFamily="34" charset="0"/>
              </a:rPr>
              <a:t>Koku Kontrol</a:t>
            </a:r>
            <a:r>
              <a:rPr lang="en-US" sz="4800" i="1" dirty="0" smtClean="0">
                <a:solidFill>
                  <a:schemeClr val="bg1"/>
                </a:solidFill>
                <a:latin typeface="Albertus Medium" pitchFamily="34" charset="0"/>
              </a:rPr>
              <a:t> </a:t>
            </a:r>
            <a:r>
              <a:rPr lang="tr-TR" sz="4800" i="1" dirty="0" smtClean="0">
                <a:solidFill>
                  <a:schemeClr val="bg1"/>
                </a:solidFill>
                <a:latin typeface="Albertus Medium" pitchFamily="34" charset="0"/>
              </a:rPr>
              <a:t>Ögeleri</a:t>
            </a:r>
            <a:endParaRPr lang="en-US" sz="4800" i="1" dirty="0">
              <a:solidFill>
                <a:schemeClr val="bg1"/>
              </a:solidFill>
              <a:latin typeface="Albertus Medium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58" y="609600"/>
            <a:ext cx="9118242" cy="742683"/>
          </a:xfrm>
          <a:custGeom>
            <a:avLst/>
            <a:gdLst>
              <a:gd name="connsiteX0" fmla="*/ 0 w 9131121"/>
              <a:gd name="connsiteY0" fmla="*/ 940158 h 940158"/>
              <a:gd name="connsiteX1" fmla="*/ 2150772 w 9131121"/>
              <a:gd name="connsiteY1" fmla="*/ 463639 h 940158"/>
              <a:gd name="connsiteX2" fmla="*/ 4636394 w 9131121"/>
              <a:gd name="connsiteY2" fmla="*/ 605307 h 940158"/>
              <a:gd name="connsiteX3" fmla="*/ 6387921 w 9131121"/>
              <a:gd name="connsiteY3" fmla="*/ 695459 h 940158"/>
              <a:gd name="connsiteX4" fmla="*/ 7920507 w 9131121"/>
              <a:gd name="connsiteY4" fmla="*/ 412124 h 940158"/>
              <a:gd name="connsiteX5" fmla="*/ 9131121 w 9131121"/>
              <a:gd name="connsiteY5" fmla="*/ 0 h 940158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920507 w 9118242"/>
              <a:gd name="connsiteY4" fmla="*/ 290848 h 818882"/>
              <a:gd name="connsiteX5" fmla="*/ 9118242 w 9118242"/>
              <a:gd name="connsiteY5" fmla="*/ 0 h 818882"/>
              <a:gd name="connsiteX0" fmla="*/ 0 w 9118242"/>
              <a:gd name="connsiteY0" fmla="*/ 818882 h 818882"/>
              <a:gd name="connsiteX1" fmla="*/ 2150772 w 9118242"/>
              <a:gd name="connsiteY1" fmla="*/ 342363 h 818882"/>
              <a:gd name="connsiteX2" fmla="*/ 4636394 w 9118242"/>
              <a:gd name="connsiteY2" fmla="*/ 484031 h 818882"/>
              <a:gd name="connsiteX3" fmla="*/ 6387921 w 9118242"/>
              <a:gd name="connsiteY3" fmla="*/ 574183 h 818882"/>
              <a:gd name="connsiteX4" fmla="*/ 7899042 w 9118242"/>
              <a:gd name="connsiteY4" fmla="*/ 381000 h 818882"/>
              <a:gd name="connsiteX5" fmla="*/ 9118242 w 9118242"/>
              <a:gd name="connsiteY5" fmla="*/ 0 h 8188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87921 w 9118242"/>
              <a:gd name="connsiteY3" fmla="*/ 497983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04800 h 742682"/>
              <a:gd name="connsiteX5" fmla="*/ 9118242 w 9118242"/>
              <a:gd name="connsiteY5" fmla="*/ 0 h 742682"/>
              <a:gd name="connsiteX0" fmla="*/ 0 w 9118242"/>
              <a:gd name="connsiteY0" fmla="*/ 742682 h 742682"/>
              <a:gd name="connsiteX1" fmla="*/ 2150772 w 9118242"/>
              <a:gd name="connsiteY1" fmla="*/ 266163 h 742682"/>
              <a:gd name="connsiteX2" fmla="*/ 4636394 w 9118242"/>
              <a:gd name="connsiteY2" fmla="*/ 407831 h 742682"/>
              <a:gd name="connsiteX3" fmla="*/ 6375042 w 9118242"/>
              <a:gd name="connsiteY3" fmla="*/ 533400 h 742682"/>
              <a:gd name="connsiteX4" fmla="*/ 7899042 w 9118242"/>
              <a:gd name="connsiteY4" fmla="*/ 381000 h 742682"/>
              <a:gd name="connsiteX5" fmla="*/ 9118242 w 9118242"/>
              <a:gd name="connsiteY5" fmla="*/ 0 h 7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8242" h="742682">
                <a:moveTo>
                  <a:pt x="0" y="742682"/>
                </a:moveTo>
                <a:cubicBezTo>
                  <a:pt x="689020" y="532326"/>
                  <a:pt x="1378040" y="321971"/>
                  <a:pt x="2150772" y="266163"/>
                </a:cubicBezTo>
                <a:cubicBezTo>
                  <a:pt x="2923504" y="210355"/>
                  <a:pt x="4636394" y="407831"/>
                  <a:pt x="4636394" y="407831"/>
                </a:cubicBezTo>
                <a:cubicBezTo>
                  <a:pt x="5342585" y="446468"/>
                  <a:pt x="5831267" y="537872"/>
                  <a:pt x="6375042" y="533400"/>
                </a:cubicBezTo>
                <a:cubicBezTo>
                  <a:pt x="6918817" y="528928"/>
                  <a:pt x="7441842" y="469900"/>
                  <a:pt x="7899042" y="381000"/>
                </a:cubicBezTo>
                <a:cubicBezTo>
                  <a:pt x="8356242" y="292100"/>
                  <a:pt x="8741535" y="148107"/>
                  <a:pt x="9118242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1143000"/>
            <a:ext cx="8305800" cy="609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accent3"/>
              </a:buClr>
              <a:buSzPct val="95000"/>
              <a:defRPr/>
            </a:pPr>
            <a:r>
              <a:rPr lang="tr-TR" sz="2800" dirty="0" smtClean="0">
                <a:solidFill>
                  <a:srgbClr val="00339A"/>
                </a:solidFill>
              </a:rPr>
              <a:t>Atık Su Tesisinde Kokulu Bileşikler</a:t>
            </a:r>
            <a:endParaRPr lang="en-US" sz="2800" dirty="0">
              <a:solidFill>
                <a:srgbClr val="00339A"/>
              </a:solidFill>
            </a:endParaRPr>
          </a:p>
          <a:p>
            <a:pPr lvl="0">
              <a:buClr>
                <a:schemeClr val="accent3"/>
              </a:buClr>
              <a:buSzPct val="95000"/>
              <a:defRPr/>
            </a:pPr>
            <a:endParaRPr lang="en-US" sz="1000" dirty="0">
              <a:solidFill>
                <a:srgbClr val="00339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FBFA-CA77-4BDE-81F6-F3AC83B50DFC}" type="slidenum">
              <a:rPr lang="en-US" sz="1600" smtClean="0"/>
              <a:pPr/>
              <a:t>9</a:t>
            </a:fld>
            <a:endParaRPr lang="en-US" sz="16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3" y="1638904"/>
            <a:ext cx="7228572" cy="4838096"/>
          </a:xfrm>
          <a:prstGeom prst="rect">
            <a:avLst/>
          </a:prstGeom>
        </p:spPr>
      </p:pic>
      <p:sp>
        <p:nvSpPr>
          <p:cNvPr id="17" name="Rectangle 9"/>
          <p:cNvSpPr/>
          <p:nvPr/>
        </p:nvSpPr>
        <p:spPr>
          <a:xfrm>
            <a:off x="1008693" y="4495800"/>
            <a:ext cx="6750050" cy="152400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/>
          <p:cNvSpPr/>
          <p:nvPr/>
        </p:nvSpPr>
        <p:spPr>
          <a:xfrm>
            <a:off x="1008693" y="2743200"/>
            <a:ext cx="6750050" cy="148104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/>
          <p:cNvSpPr/>
          <p:nvPr/>
        </p:nvSpPr>
        <p:spPr>
          <a:xfrm>
            <a:off x="1056318" y="3912169"/>
            <a:ext cx="6750050" cy="145783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/>
          <p:cNvSpPr/>
          <p:nvPr/>
        </p:nvSpPr>
        <p:spPr>
          <a:xfrm>
            <a:off x="1008693" y="6172200"/>
            <a:ext cx="6992307" cy="149075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/>
          <p:cNvSpPr/>
          <p:nvPr/>
        </p:nvSpPr>
        <p:spPr>
          <a:xfrm>
            <a:off x="1056318" y="4876800"/>
            <a:ext cx="6750050" cy="152400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14"/>
          <p:cNvCxnSpPr/>
          <p:nvPr/>
        </p:nvCxnSpPr>
        <p:spPr>
          <a:xfrm>
            <a:off x="551493" y="4495800"/>
            <a:ext cx="4572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5"/>
          <p:cNvCxnSpPr/>
          <p:nvPr/>
        </p:nvCxnSpPr>
        <p:spPr>
          <a:xfrm>
            <a:off x="607614" y="2776906"/>
            <a:ext cx="457200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9723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2">
      <a:dk1>
        <a:srgbClr val="FFFFFF"/>
      </a:dk1>
      <a:lt1>
        <a:sysClr val="window" lastClr="FFFFFF"/>
      </a:lt1>
      <a:dk2>
        <a:srgbClr val="41958D"/>
      </a:dk2>
      <a:lt2>
        <a:srgbClr val="CEF2EC"/>
      </a:lt2>
      <a:accent1>
        <a:srgbClr val="106464"/>
      </a:accent1>
      <a:accent2>
        <a:srgbClr val="204A46"/>
      </a:accent2>
      <a:accent3>
        <a:srgbClr val="306F69"/>
      </a:accent3>
      <a:accent4>
        <a:srgbClr val="68C4C4"/>
      </a:accent4>
      <a:accent5>
        <a:srgbClr val="376762"/>
      </a:accent5>
      <a:accent6>
        <a:srgbClr val="04767C"/>
      </a:accent6>
      <a:hlink>
        <a:srgbClr val="38CBE3"/>
      </a:hlink>
      <a:folHlink>
        <a:srgbClr val="0F6FC6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Flow">
  <a:themeElements>
    <a:clrScheme name="Custom 2">
      <a:dk1>
        <a:srgbClr val="FFFFFF"/>
      </a:dk1>
      <a:lt1>
        <a:sysClr val="window" lastClr="FFFFFF"/>
      </a:lt1>
      <a:dk2>
        <a:srgbClr val="41958D"/>
      </a:dk2>
      <a:lt2>
        <a:srgbClr val="CEF2EC"/>
      </a:lt2>
      <a:accent1>
        <a:srgbClr val="106464"/>
      </a:accent1>
      <a:accent2>
        <a:srgbClr val="204A46"/>
      </a:accent2>
      <a:accent3>
        <a:srgbClr val="306F69"/>
      </a:accent3>
      <a:accent4>
        <a:srgbClr val="68C4C4"/>
      </a:accent4>
      <a:accent5>
        <a:srgbClr val="376762"/>
      </a:accent5>
      <a:accent6>
        <a:srgbClr val="04767C"/>
      </a:accent6>
      <a:hlink>
        <a:srgbClr val="38CBE3"/>
      </a:hlink>
      <a:folHlink>
        <a:srgbClr val="0F6FC6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18535</TotalTime>
  <Words>4609</Words>
  <Application>Microsoft Office PowerPoint</Application>
  <PresentationFormat>Ekran Gösterisi (4:3)</PresentationFormat>
  <Paragraphs>1192</Paragraphs>
  <Slides>69</Slides>
  <Notes>22</Notes>
  <HiddenSlides>2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69</vt:i4>
      </vt:variant>
    </vt:vector>
  </HeadingPairs>
  <TitlesOfParts>
    <vt:vector size="80" baseType="lpstr">
      <vt:lpstr>Albertus Medium</vt:lpstr>
      <vt:lpstr>Arial</vt:lpstr>
      <vt:lpstr>Arial Black</vt:lpstr>
      <vt:lpstr>Calibri</vt:lpstr>
      <vt:lpstr>Constantia</vt:lpstr>
      <vt:lpstr>Segoe UI</vt:lpstr>
      <vt:lpstr>Times New Roman</vt:lpstr>
      <vt:lpstr>Wingdings</vt:lpstr>
      <vt:lpstr>Wingdings 2</vt:lpstr>
      <vt:lpstr>Flow</vt:lpstr>
      <vt:lpstr>2_Flow</vt:lpstr>
      <vt:lpstr>PowerPoint Sunusu</vt:lpstr>
      <vt:lpstr>Santa Paula WRF (Santa Paula, CA)</vt:lpstr>
      <vt:lpstr>Suffolk County DPW - Hauppauge (NY) WWTP</vt:lpstr>
      <vt:lpstr>Arizona American Water (EPCOR) (Phoenix, AZ)</vt:lpstr>
      <vt:lpstr>LAX International Terminal</vt:lpstr>
      <vt:lpstr>Fort McDowell Casino</vt:lpstr>
      <vt:lpstr>Odor Control Basics</vt:lpstr>
      <vt:lpstr>Odor Control Basics</vt:lpstr>
      <vt:lpstr>Koku Kontrol Ögeleri</vt:lpstr>
      <vt:lpstr>Koku Kontrol Ögeleri</vt:lpstr>
      <vt:lpstr>Koku Kontrol Ögeleri</vt:lpstr>
      <vt:lpstr>Koku Kontrol Ögeleri</vt:lpstr>
      <vt:lpstr>Atık Su Uygulaması“Fit”</vt:lpstr>
      <vt:lpstr> Aerisa Teknolojisi Nasıl Çalışır</vt:lpstr>
      <vt:lpstr> Yüksek bir iyon sayısının pozitif etkileri</vt:lpstr>
      <vt:lpstr> Aerisa Teknolojisi Nasıl Çalışır</vt:lpstr>
      <vt:lpstr> Aerisa Teknolojisi Nasıl Çalışır</vt:lpstr>
      <vt:lpstr> Aerisa Teknolojisi Nasıl Çalışır</vt:lpstr>
      <vt:lpstr> Aerisa Teknolojisi Nasıl Çalışır</vt:lpstr>
      <vt:lpstr> Aerisa Teknolojisi Nasıl Çalışır</vt:lpstr>
      <vt:lpstr>PowerPoint Sunusu</vt:lpstr>
      <vt:lpstr> Aerisa Teknolojisi Nasıl Çalışır</vt:lpstr>
      <vt:lpstr> Aerisa Teknolojisi Nasıl Çalışır</vt:lpstr>
      <vt:lpstr> Aerisa Teknolojisi Nasıl Çalışır</vt:lpstr>
      <vt:lpstr>Ürün Performansı – Laboratuvar testi</vt:lpstr>
      <vt:lpstr>Ürün Performansı – Laboratuvar testi</vt:lpstr>
      <vt:lpstr>Ürün Performansı – Laboratuvar testi</vt:lpstr>
      <vt:lpstr>Ürün Performansı – Laboratuvar testi</vt:lpstr>
      <vt:lpstr>Ürün Performansı – Laboratuvar testi</vt:lpstr>
      <vt:lpstr>Ürün Performansı – Laboratuvar testi</vt:lpstr>
      <vt:lpstr> Ürün Uygulamaları</vt:lpstr>
      <vt:lpstr> Ürünler</vt:lpstr>
      <vt:lpstr>Ticari seçim kılavuzu</vt:lpstr>
      <vt:lpstr> Kanal içi Sistemler</vt:lpstr>
      <vt:lpstr> Kanal içi Sistemler</vt:lpstr>
      <vt:lpstr> Kanalda veya Hava Kontrol Ünitesinde</vt:lpstr>
      <vt:lpstr>Aerisa Sistemi</vt:lpstr>
      <vt:lpstr>Geçmişten gelen Koku Kontrol Seçenekleri</vt:lpstr>
      <vt:lpstr>Aerisa Üstün Yaklaşımı</vt:lpstr>
      <vt:lpstr>Aerisa Üstün Yaklaşımı</vt:lpstr>
      <vt:lpstr>Tasarım Yaklaşımı</vt:lpstr>
      <vt:lpstr>Teknolojik Başarı Gereksinimleri</vt:lpstr>
      <vt:lpstr>Aerisa Sistemi</vt:lpstr>
      <vt:lpstr>Düşük İşletim ve Bakım Maliyeti</vt:lpstr>
      <vt:lpstr>Atık Su Çalışmaları</vt:lpstr>
      <vt:lpstr>Palm Valley WRF (Goodyear, AZ)</vt:lpstr>
      <vt:lpstr>Palm Valley WRF (Goodyear, AZ)</vt:lpstr>
      <vt:lpstr>Düşük İşletim ve Bakım Getirisi</vt:lpstr>
      <vt:lpstr>Aerisa Sistemi</vt:lpstr>
      <vt:lpstr>Aerisa Sistemi</vt:lpstr>
      <vt:lpstr>Teknolojik Karşılaştırım</vt:lpstr>
      <vt:lpstr>Diğer Referanslar</vt:lpstr>
      <vt:lpstr>Özet</vt:lpstr>
      <vt:lpstr>Cottonwood – Mingus WWTP</vt:lpstr>
      <vt:lpstr>Cottonwood – Mingus WWTP</vt:lpstr>
      <vt:lpstr>Cottonwood – Mingus WWTP</vt:lpstr>
      <vt:lpstr>Cottonwood – Mingus WWTP</vt:lpstr>
      <vt:lpstr>Cottonwood – Mingus WWTP</vt:lpstr>
      <vt:lpstr>Cottonwood – Mingus WWTP</vt:lpstr>
      <vt:lpstr>Cottonwood – Mingus WWTP</vt:lpstr>
      <vt:lpstr>Cottonwood – Mingus WWTP</vt:lpstr>
      <vt:lpstr>Cottonwood – Mingus WWTP</vt:lpstr>
      <vt:lpstr>Cottonwood – Mingus WWTP</vt:lpstr>
      <vt:lpstr>Cottonwood – Mingus WWTP</vt:lpstr>
      <vt:lpstr>Cottonwood – Mingus WWTP</vt:lpstr>
      <vt:lpstr>Cottonwood – Mingus WWTP</vt:lpstr>
      <vt:lpstr>Cottonwood – Mingus WWTP</vt:lpstr>
      <vt:lpstr>Cottonwood – Mingus WWTP</vt:lpstr>
      <vt:lpstr>PowerPoint Sunusu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Stuart F. Humphries</dc:creator>
  <cp:lastModifiedBy>Bülent Ustaoğlu</cp:lastModifiedBy>
  <cp:revision>559</cp:revision>
  <cp:lastPrinted>2014-02-28T12:50:07Z</cp:lastPrinted>
  <dcterms:created xsi:type="dcterms:W3CDTF">2010-07-16T19:52:13Z</dcterms:created>
  <dcterms:modified xsi:type="dcterms:W3CDTF">2021-10-05T06:23:13Z</dcterms:modified>
</cp:coreProperties>
</file>